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Lst>
  <p:notesMasterIdLst>
    <p:notesMasterId r:id="rId27"/>
  </p:notesMasterIdLst>
  <p:sldIdLst>
    <p:sldId id="2355" r:id="rId5"/>
    <p:sldId id="633" r:id="rId6"/>
    <p:sldId id="2350" r:id="rId7"/>
    <p:sldId id="628" r:id="rId8"/>
    <p:sldId id="647" r:id="rId9"/>
    <p:sldId id="310" r:id="rId10"/>
    <p:sldId id="311" r:id="rId11"/>
    <p:sldId id="2356" r:id="rId12"/>
    <p:sldId id="2352" r:id="rId13"/>
    <p:sldId id="2357" r:id="rId14"/>
    <p:sldId id="2353" r:id="rId15"/>
    <p:sldId id="2354" r:id="rId16"/>
    <p:sldId id="2358" r:id="rId17"/>
    <p:sldId id="2359" r:id="rId18"/>
    <p:sldId id="2360" r:id="rId19"/>
    <p:sldId id="2366" r:id="rId20"/>
    <p:sldId id="2362" r:id="rId21"/>
    <p:sldId id="2363" r:id="rId22"/>
    <p:sldId id="2364" r:id="rId23"/>
    <p:sldId id="2365" r:id="rId24"/>
    <p:sldId id="2318"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ie Sweeney" initials="MS" lastIdx="6" clrIdx="0"/>
  <p:cmAuthor id="2" name="Amy Springmeyer" initials="AS" lastIdx="1" clrIdx="1">
    <p:extLst>
      <p:ext uri="{19B8F6BF-5375-455C-9EA6-DF929625EA0E}">
        <p15:presenceInfo xmlns:p15="http://schemas.microsoft.com/office/powerpoint/2012/main" userId="S::aspringmeyer@cars-rp.org::55bfc5fc-cc03-4628-9f29-22bbdce873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5DF65"/>
    <a:srgbClr val="E7B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6DD7A-24C6-47D7-862B-9E7B12AA72E5}" v="1" dt="2021-08-17T17:28:32.806"/>
    <p1510:client id="{457D3BF8-1CF4-4564-BB1A-65363549433F}" v="8" dt="2021-08-17T17:13:42.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4673" autoAdjust="0"/>
  </p:normalViewPr>
  <p:slideViewPr>
    <p:cSldViewPr snapToGrid="0">
      <p:cViewPr varScale="1">
        <p:scale>
          <a:sx n="98" d="100"/>
          <a:sy n="98" d="100"/>
        </p:scale>
        <p:origin x="103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4B860-0091-42FF-90DC-744139EB155F}"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en-US"/>
        </a:p>
      </dgm:t>
    </dgm:pt>
    <dgm:pt modelId="{E49B4FA7-C23F-472B-A0BF-0FE22B4DCD44}">
      <dgm:prSet phldrT="[Text]" custT="1"/>
      <dgm:spPr/>
      <dgm:t>
        <a:bodyPr/>
        <a:lstStyle/>
        <a:p>
          <a:r>
            <a:rPr lang="en-US" sz="2000">
              <a:latin typeface="Quattrocento Sans" panose="020B0604020202020204" charset="0"/>
            </a:rPr>
            <a:t>What should we track for information? </a:t>
          </a:r>
          <a:endParaRPr lang="en-US" sz="2000" dirty="0">
            <a:latin typeface="Quattrocento Sans" panose="020B0604020202020204" charset="0"/>
          </a:endParaRPr>
        </a:p>
      </dgm:t>
    </dgm:pt>
    <dgm:pt modelId="{E0B2C642-9D05-48C3-ABEB-16FE1E158F7A}" type="parTrans" cxnId="{6BCDA7B5-147B-4F3E-A317-2FCC1BFCEFFD}">
      <dgm:prSet/>
      <dgm:spPr/>
      <dgm:t>
        <a:bodyPr/>
        <a:lstStyle/>
        <a:p>
          <a:endParaRPr lang="en-US">
            <a:latin typeface="Quattrocento Sans" panose="020B0604020202020204" charset="0"/>
          </a:endParaRPr>
        </a:p>
      </dgm:t>
    </dgm:pt>
    <dgm:pt modelId="{8D89EDBE-0751-45E2-AE85-82940A59EB2A}" type="sibTrans" cxnId="{6BCDA7B5-147B-4F3E-A317-2FCC1BFCEFFD}">
      <dgm:prSet/>
      <dgm:spPr/>
      <dgm:t>
        <a:bodyPr/>
        <a:lstStyle/>
        <a:p>
          <a:endParaRPr lang="en-US">
            <a:latin typeface="Quattrocento Sans" panose="020B0604020202020204" charset="0"/>
          </a:endParaRPr>
        </a:p>
      </dgm:t>
    </dgm:pt>
    <dgm:pt modelId="{B5A419CC-B1AF-4189-970D-8904BF975D97}">
      <dgm:prSet phldrT="[Text]" custT="1"/>
      <dgm:spPr/>
      <dgm:t>
        <a:bodyPr/>
        <a:lstStyle/>
        <a:p>
          <a:r>
            <a:rPr lang="en-US" sz="2000" dirty="0">
              <a:latin typeface="Quattrocento Sans" panose="020B0604020202020204" charset="0"/>
            </a:rPr>
            <a:t>What do we need to know about our activities? </a:t>
          </a:r>
        </a:p>
      </dgm:t>
    </dgm:pt>
    <dgm:pt modelId="{D19BE763-1250-4B2B-B6E0-47906E364217}" type="parTrans" cxnId="{57C3A934-DB22-4C7C-9821-AF5940A08C32}">
      <dgm:prSet/>
      <dgm:spPr/>
      <dgm:t>
        <a:bodyPr/>
        <a:lstStyle/>
        <a:p>
          <a:endParaRPr lang="en-US">
            <a:latin typeface="Quattrocento Sans" panose="020B0604020202020204" charset="0"/>
          </a:endParaRPr>
        </a:p>
      </dgm:t>
    </dgm:pt>
    <dgm:pt modelId="{1A9CF6FA-60FE-4771-A83A-D9DCC7946B8C}" type="sibTrans" cxnId="{57C3A934-DB22-4C7C-9821-AF5940A08C32}">
      <dgm:prSet/>
      <dgm:spPr/>
      <dgm:t>
        <a:bodyPr/>
        <a:lstStyle/>
        <a:p>
          <a:endParaRPr lang="en-US">
            <a:latin typeface="Quattrocento Sans" panose="020B0604020202020204" charset="0"/>
          </a:endParaRPr>
        </a:p>
      </dgm:t>
    </dgm:pt>
    <dgm:pt modelId="{34652BF4-D084-4A66-8C40-B52C737DBBD9}">
      <dgm:prSet phldrT="[Text]" custT="1"/>
      <dgm:spPr/>
      <dgm:t>
        <a:bodyPr/>
        <a:lstStyle/>
        <a:p>
          <a:r>
            <a:rPr lang="en-US" sz="2000" dirty="0">
              <a:latin typeface="Quattrocento Sans" panose="020B0604020202020204" charset="0"/>
            </a:rPr>
            <a:t>What method would work best to capture data? </a:t>
          </a:r>
        </a:p>
      </dgm:t>
    </dgm:pt>
    <dgm:pt modelId="{1061D336-DE0E-437A-BCE2-0B1720240F9A}" type="parTrans" cxnId="{78564386-0948-4DD9-B7FB-DB6986CE3E72}">
      <dgm:prSet/>
      <dgm:spPr/>
      <dgm:t>
        <a:bodyPr/>
        <a:lstStyle/>
        <a:p>
          <a:endParaRPr lang="en-US">
            <a:latin typeface="Quattrocento Sans" panose="020B0604020202020204" charset="0"/>
          </a:endParaRPr>
        </a:p>
      </dgm:t>
    </dgm:pt>
    <dgm:pt modelId="{648D134C-E8BA-4C81-95EE-062C7D65EC6F}" type="sibTrans" cxnId="{78564386-0948-4DD9-B7FB-DB6986CE3E72}">
      <dgm:prSet/>
      <dgm:spPr/>
      <dgm:t>
        <a:bodyPr/>
        <a:lstStyle/>
        <a:p>
          <a:endParaRPr lang="en-US">
            <a:latin typeface="Quattrocento Sans" panose="020B0604020202020204" charset="0"/>
          </a:endParaRPr>
        </a:p>
      </dgm:t>
    </dgm:pt>
    <dgm:pt modelId="{6D338C78-2F35-4277-9780-62BBED6E18CD}">
      <dgm:prSet phldrT="[Text]" custT="1"/>
      <dgm:spPr/>
      <dgm:t>
        <a:bodyPr/>
        <a:lstStyle/>
        <a:p>
          <a:r>
            <a:rPr lang="en-US" sz="2000">
              <a:latin typeface="Quattrocento Sans" panose="020B0604020202020204" charset="0"/>
            </a:rPr>
            <a:t>What resources might we need?</a:t>
          </a:r>
          <a:endParaRPr lang="en-US" sz="2000" dirty="0">
            <a:latin typeface="Quattrocento Sans" panose="020B0604020202020204" charset="0"/>
          </a:endParaRPr>
        </a:p>
      </dgm:t>
    </dgm:pt>
    <dgm:pt modelId="{B7D47C2F-D10B-4235-AD5C-F490F7003DC3}" type="parTrans" cxnId="{035251FD-A7FD-431E-8702-5A0058B63CFD}">
      <dgm:prSet/>
      <dgm:spPr/>
      <dgm:t>
        <a:bodyPr/>
        <a:lstStyle/>
        <a:p>
          <a:endParaRPr lang="en-US">
            <a:latin typeface="Quattrocento Sans" panose="020B0604020202020204" charset="0"/>
          </a:endParaRPr>
        </a:p>
      </dgm:t>
    </dgm:pt>
    <dgm:pt modelId="{09904F14-677B-453C-9CD4-74F546B90BA7}" type="sibTrans" cxnId="{035251FD-A7FD-431E-8702-5A0058B63CFD}">
      <dgm:prSet/>
      <dgm:spPr/>
      <dgm:t>
        <a:bodyPr/>
        <a:lstStyle/>
        <a:p>
          <a:endParaRPr lang="en-US">
            <a:latin typeface="Quattrocento Sans" panose="020B0604020202020204" charset="0"/>
          </a:endParaRPr>
        </a:p>
      </dgm:t>
    </dgm:pt>
    <dgm:pt modelId="{15006146-7AA3-425F-9260-33228A295A4D}" type="pres">
      <dgm:prSet presAssocID="{6A84B860-0091-42FF-90DC-744139EB155F}" presName="matrix" presStyleCnt="0">
        <dgm:presLayoutVars>
          <dgm:chMax val="1"/>
          <dgm:dir/>
          <dgm:resizeHandles val="exact"/>
        </dgm:presLayoutVars>
      </dgm:prSet>
      <dgm:spPr/>
      <dgm:t>
        <a:bodyPr/>
        <a:lstStyle/>
        <a:p>
          <a:endParaRPr lang="en-US"/>
        </a:p>
      </dgm:t>
    </dgm:pt>
    <dgm:pt modelId="{3562CF7C-EDC4-4AE9-ABBD-CD2E1884B9CF}" type="pres">
      <dgm:prSet presAssocID="{6A84B860-0091-42FF-90DC-744139EB155F}" presName="diamond" presStyleLbl="bgShp" presStyleIdx="0" presStyleCnt="1"/>
      <dgm:spPr/>
    </dgm:pt>
    <dgm:pt modelId="{90C1EAB1-F913-4697-9DCD-32E1364FB3DE}" type="pres">
      <dgm:prSet presAssocID="{6A84B860-0091-42FF-90DC-744139EB155F}" presName="quad1" presStyleLbl="node1" presStyleIdx="0" presStyleCnt="4">
        <dgm:presLayoutVars>
          <dgm:chMax val="0"/>
          <dgm:chPref val="0"/>
          <dgm:bulletEnabled val="1"/>
        </dgm:presLayoutVars>
      </dgm:prSet>
      <dgm:spPr/>
      <dgm:t>
        <a:bodyPr/>
        <a:lstStyle/>
        <a:p>
          <a:endParaRPr lang="en-US"/>
        </a:p>
      </dgm:t>
    </dgm:pt>
    <dgm:pt modelId="{F3C13E0E-11F2-4799-B5AE-EA159302EA05}" type="pres">
      <dgm:prSet presAssocID="{6A84B860-0091-42FF-90DC-744139EB155F}" presName="quad2" presStyleLbl="node1" presStyleIdx="1" presStyleCnt="4">
        <dgm:presLayoutVars>
          <dgm:chMax val="0"/>
          <dgm:chPref val="0"/>
          <dgm:bulletEnabled val="1"/>
        </dgm:presLayoutVars>
      </dgm:prSet>
      <dgm:spPr/>
      <dgm:t>
        <a:bodyPr/>
        <a:lstStyle/>
        <a:p>
          <a:endParaRPr lang="en-US"/>
        </a:p>
      </dgm:t>
    </dgm:pt>
    <dgm:pt modelId="{CCCBB1C4-DF89-47DF-9152-3680B16F15A5}" type="pres">
      <dgm:prSet presAssocID="{6A84B860-0091-42FF-90DC-744139EB155F}" presName="quad3" presStyleLbl="node1" presStyleIdx="2" presStyleCnt="4">
        <dgm:presLayoutVars>
          <dgm:chMax val="0"/>
          <dgm:chPref val="0"/>
          <dgm:bulletEnabled val="1"/>
        </dgm:presLayoutVars>
      </dgm:prSet>
      <dgm:spPr/>
      <dgm:t>
        <a:bodyPr/>
        <a:lstStyle/>
        <a:p>
          <a:endParaRPr lang="en-US"/>
        </a:p>
      </dgm:t>
    </dgm:pt>
    <dgm:pt modelId="{B5E3C980-4A8E-4965-8DC5-0A36C2ACF100}" type="pres">
      <dgm:prSet presAssocID="{6A84B860-0091-42FF-90DC-744139EB155F}" presName="quad4" presStyleLbl="node1" presStyleIdx="3" presStyleCnt="4">
        <dgm:presLayoutVars>
          <dgm:chMax val="0"/>
          <dgm:chPref val="0"/>
          <dgm:bulletEnabled val="1"/>
        </dgm:presLayoutVars>
      </dgm:prSet>
      <dgm:spPr/>
      <dgm:t>
        <a:bodyPr/>
        <a:lstStyle/>
        <a:p>
          <a:endParaRPr lang="en-US"/>
        </a:p>
      </dgm:t>
    </dgm:pt>
  </dgm:ptLst>
  <dgm:cxnLst>
    <dgm:cxn modelId="{58252B37-0315-42A1-99EA-D437B17F80F6}" type="presOf" srcId="{E49B4FA7-C23F-472B-A0BF-0FE22B4DCD44}" destId="{90C1EAB1-F913-4697-9DCD-32E1364FB3DE}" srcOrd="0" destOrd="0" presId="urn:microsoft.com/office/officeart/2005/8/layout/matrix3"/>
    <dgm:cxn modelId="{407206C3-DEF0-4AC9-8BD3-04A9A43CB173}" type="presOf" srcId="{6D338C78-2F35-4277-9780-62BBED6E18CD}" destId="{B5E3C980-4A8E-4965-8DC5-0A36C2ACF100}" srcOrd="0" destOrd="0" presId="urn:microsoft.com/office/officeart/2005/8/layout/matrix3"/>
    <dgm:cxn modelId="{B60AF546-E28A-44A9-9FD8-8783874298AC}" type="presOf" srcId="{6A84B860-0091-42FF-90DC-744139EB155F}" destId="{15006146-7AA3-425F-9260-33228A295A4D}" srcOrd="0" destOrd="0" presId="urn:microsoft.com/office/officeart/2005/8/layout/matrix3"/>
    <dgm:cxn modelId="{035251FD-A7FD-431E-8702-5A0058B63CFD}" srcId="{6A84B860-0091-42FF-90DC-744139EB155F}" destId="{6D338C78-2F35-4277-9780-62BBED6E18CD}" srcOrd="3" destOrd="0" parTransId="{B7D47C2F-D10B-4235-AD5C-F490F7003DC3}" sibTransId="{09904F14-677B-453C-9CD4-74F546B90BA7}"/>
    <dgm:cxn modelId="{7BCB4BC1-B30F-4BEB-BEAE-38F1657AE693}" type="presOf" srcId="{B5A419CC-B1AF-4189-970D-8904BF975D97}" destId="{F3C13E0E-11F2-4799-B5AE-EA159302EA05}" srcOrd="0" destOrd="0" presId="urn:microsoft.com/office/officeart/2005/8/layout/matrix3"/>
    <dgm:cxn modelId="{57C3A934-DB22-4C7C-9821-AF5940A08C32}" srcId="{6A84B860-0091-42FF-90DC-744139EB155F}" destId="{B5A419CC-B1AF-4189-970D-8904BF975D97}" srcOrd="1" destOrd="0" parTransId="{D19BE763-1250-4B2B-B6E0-47906E364217}" sibTransId="{1A9CF6FA-60FE-4771-A83A-D9DCC7946B8C}"/>
    <dgm:cxn modelId="{456929FF-1926-4593-8917-2E52782537A2}" type="presOf" srcId="{34652BF4-D084-4A66-8C40-B52C737DBBD9}" destId="{CCCBB1C4-DF89-47DF-9152-3680B16F15A5}" srcOrd="0" destOrd="0" presId="urn:microsoft.com/office/officeart/2005/8/layout/matrix3"/>
    <dgm:cxn modelId="{78564386-0948-4DD9-B7FB-DB6986CE3E72}" srcId="{6A84B860-0091-42FF-90DC-744139EB155F}" destId="{34652BF4-D084-4A66-8C40-B52C737DBBD9}" srcOrd="2" destOrd="0" parTransId="{1061D336-DE0E-437A-BCE2-0B1720240F9A}" sibTransId="{648D134C-E8BA-4C81-95EE-062C7D65EC6F}"/>
    <dgm:cxn modelId="{6BCDA7B5-147B-4F3E-A317-2FCC1BFCEFFD}" srcId="{6A84B860-0091-42FF-90DC-744139EB155F}" destId="{E49B4FA7-C23F-472B-A0BF-0FE22B4DCD44}" srcOrd="0" destOrd="0" parTransId="{E0B2C642-9D05-48C3-ABEB-16FE1E158F7A}" sibTransId="{8D89EDBE-0751-45E2-AE85-82940A59EB2A}"/>
    <dgm:cxn modelId="{7592A24B-5EB4-4D49-BA0D-0F0122CE096C}" type="presParOf" srcId="{15006146-7AA3-425F-9260-33228A295A4D}" destId="{3562CF7C-EDC4-4AE9-ABBD-CD2E1884B9CF}" srcOrd="0" destOrd="0" presId="urn:microsoft.com/office/officeart/2005/8/layout/matrix3"/>
    <dgm:cxn modelId="{76D9255F-4DE5-457F-A394-72E26D68B8E8}" type="presParOf" srcId="{15006146-7AA3-425F-9260-33228A295A4D}" destId="{90C1EAB1-F913-4697-9DCD-32E1364FB3DE}" srcOrd="1" destOrd="0" presId="urn:microsoft.com/office/officeart/2005/8/layout/matrix3"/>
    <dgm:cxn modelId="{8538D1C0-0FD3-4CFF-B1A0-032FBC0D7604}" type="presParOf" srcId="{15006146-7AA3-425F-9260-33228A295A4D}" destId="{F3C13E0E-11F2-4799-B5AE-EA159302EA05}" srcOrd="2" destOrd="0" presId="urn:microsoft.com/office/officeart/2005/8/layout/matrix3"/>
    <dgm:cxn modelId="{A3DCAB9B-583C-4F75-A5DA-6104FF1696B0}" type="presParOf" srcId="{15006146-7AA3-425F-9260-33228A295A4D}" destId="{CCCBB1C4-DF89-47DF-9152-3680B16F15A5}" srcOrd="3" destOrd="0" presId="urn:microsoft.com/office/officeart/2005/8/layout/matrix3"/>
    <dgm:cxn modelId="{6E9E1D60-52E4-46F8-92B5-282D641802D7}" type="presParOf" srcId="{15006146-7AA3-425F-9260-33228A295A4D}" destId="{B5E3C980-4A8E-4965-8DC5-0A36C2ACF100}"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2CF7C-EDC4-4AE9-ABBD-CD2E1884B9CF}">
      <dsp:nvSpPr>
        <dsp:cNvPr id="0" name=""/>
        <dsp:cNvSpPr/>
      </dsp:nvSpPr>
      <dsp:spPr>
        <a:xfrm>
          <a:off x="1266589" y="0"/>
          <a:ext cx="4997174" cy="4997174"/>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1EAB1-F913-4697-9DCD-32E1364FB3DE}">
      <dsp:nvSpPr>
        <dsp:cNvPr id="0" name=""/>
        <dsp:cNvSpPr/>
      </dsp:nvSpPr>
      <dsp:spPr>
        <a:xfrm>
          <a:off x="1741321" y="474731"/>
          <a:ext cx="1948897" cy="194889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Quattrocento Sans" panose="020B0604020202020204" charset="0"/>
            </a:rPr>
            <a:t>What should we track for information? </a:t>
          </a:r>
          <a:endParaRPr lang="en-US" sz="2000" kern="1200" dirty="0">
            <a:latin typeface="Quattrocento Sans" panose="020B0604020202020204" charset="0"/>
          </a:endParaRPr>
        </a:p>
      </dsp:txBody>
      <dsp:txXfrm>
        <a:off x="1836458" y="569868"/>
        <a:ext cx="1758623" cy="1758623"/>
      </dsp:txXfrm>
    </dsp:sp>
    <dsp:sp modelId="{F3C13E0E-11F2-4799-B5AE-EA159302EA05}">
      <dsp:nvSpPr>
        <dsp:cNvPr id="0" name=""/>
        <dsp:cNvSpPr/>
      </dsp:nvSpPr>
      <dsp:spPr>
        <a:xfrm>
          <a:off x="3840134" y="474731"/>
          <a:ext cx="1948897" cy="194889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Quattrocento Sans" panose="020B0604020202020204" charset="0"/>
            </a:rPr>
            <a:t>What do we need to know about our activities? </a:t>
          </a:r>
        </a:p>
      </dsp:txBody>
      <dsp:txXfrm>
        <a:off x="3935271" y="569868"/>
        <a:ext cx="1758623" cy="1758623"/>
      </dsp:txXfrm>
    </dsp:sp>
    <dsp:sp modelId="{CCCBB1C4-DF89-47DF-9152-3680B16F15A5}">
      <dsp:nvSpPr>
        <dsp:cNvPr id="0" name=""/>
        <dsp:cNvSpPr/>
      </dsp:nvSpPr>
      <dsp:spPr>
        <a:xfrm>
          <a:off x="1741321" y="2573544"/>
          <a:ext cx="1948897" cy="194889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Quattrocento Sans" panose="020B0604020202020204" charset="0"/>
            </a:rPr>
            <a:t>What method would work best to capture data? </a:t>
          </a:r>
        </a:p>
      </dsp:txBody>
      <dsp:txXfrm>
        <a:off x="1836458" y="2668681"/>
        <a:ext cx="1758623" cy="1758623"/>
      </dsp:txXfrm>
    </dsp:sp>
    <dsp:sp modelId="{B5E3C980-4A8E-4965-8DC5-0A36C2ACF100}">
      <dsp:nvSpPr>
        <dsp:cNvPr id="0" name=""/>
        <dsp:cNvSpPr/>
      </dsp:nvSpPr>
      <dsp:spPr>
        <a:xfrm>
          <a:off x="3840134" y="2573544"/>
          <a:ext cx="1948897" cy="194889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Quattrocento Sans" panose="020B0604020202020204" charset="0"/>
            </a:rPr>
            <a:t>What resources might we need?</a:t>
          </a:r>
          <a:endParaRPr lang="en-US" sz="2000" kern="1200" dirty="0">
            <a:latin typeface="Quattrocento Sans" panose="020B0604020202020204" charset="0"/>
          </a:endParaRPr>
        </a:p>
      </dsp:txBody>
      <dsp:txXfrm>
        <a:off x="3935271" y="2668681"/>
        <a:ext cx="1758623" cy="17586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70728-6F18-4CD2-879C-A46F8B3283D6}"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DFD66-390D-4084-A17C-80410A290E7A}" type="slidenum">
              <a:rPr lang="en-US" smtClean="0"/>
              <a:t>‹#›</a:t>
            </a:fld>
            <a:endParaRPr lang="en-US"/>
          </a:p>
        </p:txBody>
      </p:sp>
    </p:spTree>
    <p:extLst>
      <p:ext uri="{BB962C8B-B14F-4D97-AF65-F5344CB8AC3E}">
        <p14:creationId xmlns:p14="http://schemas.microsoft.com/office/powerpoint/2010/main" val="201765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CA2D21D1-52E2-420B-B491-CFF6D7BB79FB}"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35110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Jasmine starts and then hands to Johanna</a:t>
            </a:r>
          </a:p>
          <a:p>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12</a:t>
            </a:fld>
            <a:endParaRPr lang="en-US"/>
          </a:p>
        </p:txBody>
      </p:sp>
    </p:spTree>
    <p:extLst>
      <p:ext uri="{BB962C8B-B14F-4D97-AF65-F5344CB8AC3E}">
        <p14:creationId xmlns:p14="http://schemas.microsoft.com/office/powerpoint/2010/main" val="76403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13</a:t>
            </a:fld>
            <a:endParaRPr lang="en-US"/>
          </a:p>
        </p:txBody>
      </p:sp>
    </p:spTree>
    <p:extLst>
      <p:ext uri="{BB962C8B-B14F-4D97-AF65-F5344CB8AC3E}">
        <p14:creationId xmlns:p14="http://schemas.microsoft.com/office/powerpoint/2010/main" val="248893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Johanna</a:t>
            </a:r>
          </a:p>
          <a:p>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14</a:t>
            </a:fld>
            <a:endParaRPr lang="en-US"/>
          </a:p>
        </p:txBody>
      </p:sp>
    </p:spTree>
    <p:extLst>
      <p:ext uri="{BB962C8B-B14F-4D97-AF65-F5344CB8AC3E}">
        <p14:creationId xmlns:p14="http://schemas.microsoft.com/office/powerpoint/2010/main" val="327859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Johanna</a:t>
            </a:r>
          </a:p>
          <a:p>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15</a:t>
            </a:fld>
            <a:endParaRPr lang="en-US"/>
          </a:p>
        </p:txBody>
      </p:sp>
    </p:spTree>
    <p:extLst>
      <p:ext uri="{BB962C8B-B14F-4D97-AF65-F5344CB8AC3E}">
        <p14:creationId xmlns:p14="http://schemas.microsoft.com/office/powerpoint/2010/main" val="7307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Johanna</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mn-lt"/>
                <a:ea typeface="Calibri"/>
                <a:cs typeface="Calibri"/>
                <a:sym typeface="Calibri"/>
              </a:rPr>
              <a:t>In a nutshell, this graphic provides an overview of the evaluation cycle. You start with your initial plan- whether it be a training, a new service, a program, or an organization, you must develop goals and objectives specific to this activity that you are hoping to achieve. Once you’ve accomplished this, you move into the implementation phase. From there, you begin the process of evaluating- observing, conducting research and collecting data that feeds back into your plan. The findings of your evaluation cycle back into your plan and informs how you are doing and </a:t>
            </a:r>
            <a:r>
              <a:rPr lang="en-US" sz="1200" b="0" i="0" u="none" strike="noStrike" cap="none" dirty="0" err="1" smtClean="0">
                <a:solidFill>
                  <a:schemeClr val="dk1"/>
                </a:solidFill>
                <a:latin typeface="+mn-lt"/>
                <a:ea typeface="Calibri"/>
                <a:cs typeface="Calibri"/>
                <a:sym typeface="Calibri"/>
              </a:rPr>
              <a:t>wether</a:t>
            </a:r>
            <a:r>
              <a:rPr lang="en-US" sz="1200" b="0" i="0" u="none" strike="noStrike" cap="none" dirty="0" smtClean="0">
                <a:solidFill>
                  <a:schemeClr val="dk1"/>
                </a:solidFill>
                <a:latin typeface="+mn-lt"/>
                <a:ea typeface="Calibri"/>
                <a:cs typeface="Calibri"/>
                <a:sym typeface="Calibri"/>
              </a:rPr>
              <a:t> you are performing well or doing poorly. No evaluation is good unless the results are used to make a difference.</a:t>
            </a:r>
            <a:endParaRPr lang="en-US" sz="12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255600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17</a:t>
            </a:fld>
            <a:endParaRPr lang="en-US"/>
          </a:p>
        </p:txBody>
      </p:sp>
    </p:spTree>
    <p:extLst>
      <p:ext uri="{BB962C8B-B14F-4D97-AF65-F5344CB8AC3E}">
        <p14:creationId xmlns:p14="http://schemas.microsoft.com/office/powerpoint/2010/main" val="327821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18</a:t>
            </a:fld>
            <a:endParaRPr lang="en-US"/>
          </a:p>
        </p:txBody>
      </p:sp>
    </p:spTree>
    <p:extLst>
      <p:ext uri="{BB962C8B-B14F-4D97-AF65-F5344CB8AC3E}">
        <p14:creationId xmlns:p14="http://schemas.microsoft.com/office/powerpoint/2010/main" val="387602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20</a:t>
            </a:fld>
            <a:endParaRPr lang="en-US"/>
          </a:p>
        </p:txBody>
      </p:sp>
    </p:spTree>
    <p:extLst>
      <p:ext uri="{BB962C8B-B14F-4D97-AF65-F5344CB8AC3E}">
        <p14:creationId xmlns:p14="http://schemas.microsoft.com/office/powerpoint/2010/main" val="221024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Jasmine</a:t>
            </a:r>
          </a:p>
          <a:p>
            <a:r>
              <a:rPr lang="en-IN" dirty="0" smtClean="0"/>
              <a:t>We </a:t>
            </a:r>
            <a:r>
              <a:rPr lang="en-IN" dirty="0"/>
              <a:t>also want to thank NTTAC for hosting these exchanges.  Here is their contact information if you have a need to contact them.</a:t>
            </a:r>
          </a:p>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6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5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a:p>
        </p:txBody>
      </p:sp>
      <p:sp>
        <p:nvSpPr>
          <p:cNvPr id="1077" name="Google Shape;1077;p57: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marL="0" marR="0" lvl="0" indent="0" algn="r" defTabSz="933237"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33237" rtl="0" eaLnBrk="1" fontAlgn="auto" latinLnBrk="0" hangingPunct="1">
                <a:lnSpc>
                  <a:spcPct val="100000"/>
                </a:lnSpc>
                <a:spcBef>
                  <a:spcPts val="0"/>
                </a:spcBef>
                <a:spcAft>
                  <a:spcPts val="0"/>
                </a:spcAft>
                <a:buClr>
                  <a:srgbClr val="000000"/>
                </a:buClr>
                <a:buSzPts val="1200"/>
                <a:buFontTx/>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013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8C1D84AE-7210-423B-9FDA-B004FFB75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2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6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cs typeface="Calibri"/>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64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98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Johanna and pass to Jasmine</a:t>
            </a:r>
          </a:p>
          <a:p>
            <a:endParaRPr lang="en-IN"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32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9</a:t>
            </a:fld>
            <a:endParaRPr lang="en-US"/>
          </a:p>
        </p:txBody>
      </p:sp>
    </p:spTree>
    <p:extLst>
      <p:ext uri="{BB962C8B-B14F-4D97-AF65-F5344CB8AC3E}">
        <p14:creationId xmlns:p14="http://schemas.microsoft.com/office/powerpoint/2010/main" val="389421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70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endParaRPr lang="en-US" dirty="0"/>
          </a:p>
        </p:txBody>
      </p:sp>
      <p:sp>
        <p:nvSpPr>
          <p:cNvPr id="4" name="Slide Number Placeholder 3"/>
          <p:cNvSpPr>
            <a:spLocks noGrp="1"/>
          </p:cNvSpPr>
          <p:nvPr>
            <p:ph type="sldNum" sz="quarter" idx="10"/>
          </p:nvPr>
        </p:nvSpPr>
        <p:spPr/>
        <p:txBody>
          <a:bodyPr/>
          <a:lstStyle/>
          <a:p>
            <a:fld id="{DD6DFD66-390D-4084-A17C-80410A290E7A}" type="slidenum">
              <a:rPr lang="en-US" smtClean="0"/>
              <a:t>11</a:t>
            </a:fld>
            <a:endParaRPr lang="en-US"/>
          </a:p>
        </p:txBody>
      </p:sp>
    </p:spTree>
    <p:extLst>
      <p:ext uri="{BB962C8B-B14F-4D97-AF65-F5344CB8AC3E}">
        <p14:creationId xmlns:p14="http://schemas.microsoft.com/office/powerpoint/2010/main" val="297889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D2F1452-44C5-47E0-A3DF-0106DFB0356C}"/>
              </a:ext>
            </a:extLst>
          </p:cNvPr>
          <p:cNvSpPr>
            <a:spLocks noGrp="1"/>
          </p:cNvSpPr>
          <p:nvPr>
            <p:ph type="pic" sz="quarter" idx="13"/>
          </p:nvPr>
        </p:nvSpPr>
        <p:spPr>
          <a:xfrm>
            <a:off x="-2460" y="-1172"/>
            <a:ext cx="7189944" cy="5552102"/>
          </a:xfrm>
          <a:custGeom>
            <a:avLst/>
            <a:gdLst>
              <a:gd name="connsiteX0" fmla="*/ 5543742 w 7188072"/>
              <a:gd name="connsiteY0" fmla="*/ 0 h 5552102"/>
              <a:gd name="connsiteX1" fmla="*/ 7188072 w 7188072"/>
              <a:gd name="connsiteY1" fmla="*/ 0 h 5552102"/>
              <a:gd name="connsiteX2" fmla="*/ 6157430 w 7188072"/>
              <a:gd name="connsiteY2" fmla="*/ 794840 h 5552102"/>
              <a:gd name="connsiteX3" fmla="*/ 0 w 7188072"/>
              <a:gd name="connsiteY3" fmla="*/ 0 h 5552102"/>
              <a:gd name="connsiteX4" fmla="*/ 5329392 w 7188072"/>
              <a:gd name="connsiteY4" fmla="*/ 0 h 5552102"/>
              <a:gd name="connsiteX5" fmla="*/ 6022360 w 7188072"/>
              <a:gd name="connsiteY5" fmla="*/ 903762 h 5552102"/>
              <a:gd name="connsiteX6" fmla="*/ 0 w 7188072"/>
              <a:gd name="connsiteY6" fmla="*/ 5552102 h 555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72" h="5552102">
                <a:moveTo>
                  <a:pt x="5543742" y="0"/>
                </a:moveTo>
                <a:lnTo>
                  <a:pt x="7188072" y="0"/>
                </a:lnTo>
                <a:lnTo>
                  <a:pt x="6157430" y="794840"/>
                </a:lnTo>
                <a:close/>
                <a:moveTo>
                  <a:pt x="0" y="0"/>
                </a:moveTo>
                <a:lnTo>
                  <a:pt x="5329392" y="0"/>
                </a:lnTo>
                <a:lnTo>
                  <a:pt x="6022360" y="903762"/>
                </a:lnTo>
                <a:lnTo>
                  <a:pt x="0" y="5552102"/>
                </a:lnTo>
                <a:close/>
              </a:path>
            </a:pathLst>
          </a:custGeom>
          <a:solidFill>
            <a:schemeClr val="bg1">
              <a:lumMod val="95000"/>
            </a:schemeClr>
          </a:solidFill>
        </p:spPr>
        <p:txBody>
          <a:bodyPr wrap="square">
            <a:noAutofit/>
          </a:bodyPr>
          <a:lstStyle/>
          <a:p>
            <a:endParaRPr lang="en-IN" dirty="0"/>
          </a:p>
        </p:txBody>
      </p:sp>
      <p:sp>
        <p:nvSpPr>
          <p:cNvPr id="2" name="Title 1"/>
          <p:cNvSpPr>
            <a:spLocks noGrp="1"/>
          </p:cNvSpPr>
          <p:nvPr>
            <p:ph type="ctrTitle"/>
          </p:nvPr>
        </p:nvSpPr>
        <p:spPr>
          <a:xfrm>
            <a:off x="2767426" y="4635816"/>
            <a:ext cx="5618087" cy="764439"/>
          </a:xfrm>
          <a:prstGeom prst="rect">
            <a:avLst/>
          </a:prstGeom>
        </p:spPr>
        <p:txBody>
          <a:bodyPr lIns="0" rIns="0" anchor="b">
            <a:noAutofit/>
          </a:bodyPr>
          <a:lstStyle>
            <a:lvl1pPr algn="l">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2767425" y="5474344"/>
            <a:ext cx="5633431" cy="764440"/>
          </a:xfrm>
          <a:prstGeom prst="rect">
            <a:avLst/>
          </a:prstGeom>
        </p:spPr>
        <p:txBody>
          <a:bodyPr lIns="0" rIns="0">
            <a:normAutofit/>
          </a:bodyPr>
          <a:lstStyle>
            <a:lvl1pPr marL="0" indent="0" algn="l">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4261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28E03577-A7BD-4424-9D23-AF7DFEE33931}"/>
              </a:ext>
            </a:extLst>
          </p:cNvPr>
          <p:cNvSpPr>
            <a:spLocks noGrp="1"/>
          </p:cNvSpPr>
          <p:nvPr>
            <p:ph type="pic" sz="quarter" idx="14"/>
          </p:nvPr>
        </p:nvSpPr>
        <p:spPr>
          <a:xfrm>
            <a:off x="4334115" y="1627632"/>
            <a:ext cx="2342173" cy="4352481"/>
          </a:xfrm>
          <a:prstGeom prst="rect">
            <a:avLst/>
          </a:prstGeom>
        </p:spPr>
        <p:txBody>
          <a:bodyPr anchor="ctr">
            <a:normAutofit/>
          </a:bodyPr>
          <a:lstStyle>
            <a:lvl1pPr marL="0" indent="0" algn="ctr">
              <a:buNone/>
              <a:defRPr sz="2400"/>
            </a:lvl1pPr>
          </a:lstStyle>
          <a:p>
            <a:endParaRPr lang="en-IN"/>
          </a:p>
        </p:txBody>
      </p:sp>
      <p:sp>
        <p:nvSpPr>
          <p:cNvPr id="8" name="Picture Placeholder 18">
            <a:extLst>
              <a:ext uri="{FF2B5EF4-FFF2-40B4-BE49-F238E27FC236}">
                <a16:creationId xmlns:a16="http://schemas.microsoft.com/office/drawing/2014/main" id="{8EFD83A2-C014-4776-BEB2-C325CC7006B6}"/>
              </a:ext>
            </a:extLst>
          </p:cNvPr>
          <p:cNvSpPr>
            <a:spLocks noGrp="1"/>
          </p:cNvSpPr>
          <p:nvPr>
            <p:ph type="pic" sz="quarter" idx="15"/>
          </p:nvPr>
        </p:nvSpPr>
        <p:spPr>
          <a:xfrm>
            <a:off x="6784222" y="1627632"/>
            <a:ext cx="2342173" cy="4352481"/>
          </a:xfrm>
          <a:prstGeom prst="rect">
            <a:avLst/>
          </a:prstGeom>
        </p:spPr>
        <p:txBody>
          <a:bodyPr anchor="ctr">
            <a:normAutofit/>
          </a:bodyPr>
          <a:lstStyle>
            <a:lvl1pPr marL="0" indent="0" algn="ctr">
              <a:buNone/>
              <a:defRPr sz="2400"/>
            </a:lvl1pPr>
          </a:lstStyle>
          <a:p>
            <a:endParaRPr lang="en-IN"/>
          </a:p>
        </p:txBody>
      </p:sp>
      <p:sp>
        <p:nvSpPr>
          <p:cNvPr id="9" name="Picture Placeholder 18">
            <a:extLst>
              <a:ext uri="{FF2B5EF4-FFF2-40B4-BE49-F238E27FC236}">
                <a16:creationId xmlns:a16="http://schemas.microsoft.com/office/drawing/2014/main" id="{BCA5A74D-66C1-4887-AA8C-8EF0597CC7C4}"/>
              </a:ext>
            </a:extLst>
          </p:cNvPr>
          <p:cNvSpPr>
            <a:spLocks noGrp="1"/>
          </p:cNvSpPr>
          <p:nvPr>
            <p:ph type="pic" sz="quarter" idx="16"/>
          </p:nvPr>
        </p:nvSpPr>
        <p:spPr>
          <a:xfrm>
            <a:off x="9234329" y="1627632"/>
            <a:ext cx="2342173" cy="4352481"/>
          </a:xfrm>
          <a:prstGeom prst="rect">
            <a:avLst/>
          </a:prstGeom>
        </p:spPr>
        <p:txBody>
          <a:bodyPr anchor="ctr">
            <a:normAutofit/>
          </a:bodyPr>
          <a:lstStyle>
            <a:lvl1pPr marL="0" indent="0" algn="ctr">
              <a:buNone/>
              <a:defRPr sz="2400"/>
            </a:lvl1pPr>
          </a:lstStyle>
          <a:p>
            <a:endParaRPr lang="en-IN"/>
          </a:p>
        </p:txBody>
      </p:sp>
      <p:sp>
        <p:nvSpPr>
          <p:cNvPr id="18" name="Slide Number Placeholder 4">
            <a:extLst>
              <a:ext uri="{FF2B5EF4-FFF2-40B4-BE49-F238E27FC236}">
                <a16:creationId xmlns:a16="http://schemas.microsoft.com/office/drawing/2014/main" id="{937B383D-E52F-4651-9F91-C097364C3FEE}"/>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9" name="Title Placeholder 1">
            <a:extLst>
              <a:ext uri="{FF2B5EF4-FFF2-40B4-BE49-F238E27FC236}">
                <a16:creationId xmlns:a16="http://schemas.microsoft.com/office/drawing/2014/main" id="{8377A4E6-8FFF-4815-B916-9352C04DB817}"/>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116466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Ti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309FBEA-B28D-42EA-8F4C-3D7AFA59E49C}"/>
              </a:ext>
            </a:extLst>
          </p:cNvPr>
          <p:cNvSpPr>
            <a:spLocks noGrp="1"/>
          </p:cNvSpPr>
          <p:nvPr>
            <p:ph type="pic" sz="quarter" idx="14"/>
          </p:nvPr>
        </p:nvSpPr>
        <p:spPr>
          <a:xfrm>
            <a:off x="333859" y="1484784"/>
            <a:ext cx="2932253" cy="2221848"/>
          </a:xfrm>
          <a:custGeom>
            <a:avLst/>
            <a:gdLst>
              <a:gd name="connsiteX0" fmla="*/ 0 w 2701787"/>
              <a:gd name="connsiteY0" fmla="*/ 0 h 2221848"/>
              <a:gd name="connsiteX1" fmla="*/ 2701787 w 2701787"/>
              <a:gd name="connsiteY1" fmla="*/ 0 h 2221848"/>
              <a:gd name="connsiteX2" fmla="*/ 2701787 w 2701787"/>
              <a:gd name="connsiteY2" fmla="*/ 2221848 h 2221848"/>
              <a:gd name="connsiteX3" fmla="*/ 0 w 2701787"/>
              <a:gd name="connsiteY3" fmla="*/ 2221848 h 2221848"/>
            </a:gdLst>
            <a:ahLst/>
            <a:cxnLst>
              <a:cxn ang="0">
                <a:pos x="connsiteX0" y="connsiteY0"/>
              </a:cxn>
              <a:cxn ang="0">
                <a:pos x="connsiteX1" y="connsiteY1"/>
              </a:cxn>
              <a:cxn ang="0">
                <a:pos x="connsiteX2" y="connsiteY2"/>
              </a:cxn>
              <a:cxn ang="0">
                <a:pos x="connsiteX3" y="connsiteY3"/>
              </a:cxn>
            </a:cxnLst>
            <a:rect l="l" t="t" r="r" b="b"/>
            <a:pathLst>
              <a:path w="2701787" h="2221848">
                <a:moveTo>
                  <a:pt x="0" y="0"/>
                </a:moveTo>
                <a:lnTo>
                  <a:pt x="2701787" y="0"/>
                </a:lnTo>
                <a:lnTo>
                  <a:pt x="2701787" y="2221848"/>
                </a:lnTo>
                <a:lnTo>
                  <a:pt x="0" y="2221848"/>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a:p>
        </p:txBody>
      </p:sp>
      <p:sp>
        <p:nvSpPr>
          <p:cNvPr id="11" name="Picture Placeholder 10">
            <a:extLst>
              <a:ext uri="{FF2B5EF4-FFF2-40B4-BE49-F238E27FC236}">
                <a16:creationId xmlns:a16="http://schemas.microsoft.com/office/drawing/2014/main" id="{BE56A5C4-DA5B-46D2-969A-87279E24BB19}"/>
              </a:ext>
            </a:extLst>
          </p:cNvPr>
          <p:cNvSpPr>
            <a:spLocks noGrp="1"/>
          </p:cNvSpPr>
          <p:nvPr>
            <p:ph type="pic" sz="quarter" idx="15"/>
          </p:nvPr>
        </p:nvSpPr>
        <p:spPr>
          <a:xfrm>
            <a:off x="3373204" y="3767499"/>
            <a:ext cx="2671840" cy="2221847"/>
          </a:xfrm>
          <a:custGeom>
            <a:avLst/>
            <a:gdLst>
              <a:gd name="connsiteX0" fmla="*/ 0 w 2717376"/>
              <a:gd name="connsiteY0" fmla="*/ 0 h 2221847"/>
              <a:gd name="connsiteX1" fmla="*/ 2717376 w 2717376"/>
              <a:gd name="connsiteY1" fmla="*/ 0 h 2221847"/>
              <a:gd name="connsiteX2" fmla="*/ 2717376 w 2717376"/>
              <a:gd name="connsiteY2" fmla="*/ 2221847 h 2221847"/>
              <a:gd name="connsiteX3" fmla="*/ 0 w 2717376"/>
              <a:gd name="connsiteY3" fmla="*/ 2221847 h 2221847"/>
            </a:gdLst>
            <a:ahLst/>
            <a:cxnLst>
              <a:cxn ang="0">
                <a:pos x="connsiteX0" y="connsiteY0"/>
              </a:cxn>
              <a:cxn ang="0">
                <a:pos x="connsiteX1" y="connsiteY1"/>
              </a:cxn>
              <a:cxn ang="0">
                <a:pos x="connsiteX2" y="connsiteY2"/>
              </a:cxn>
              <a:cxn ang="0">
                <a:pos x="connsiteX3" y="connsiteY3"/>
              </a:cxn>
            </a:cxnLst>
            <a:rect l="l" t="t" r="r" b="b"/>
            <a:pathLst>
              <a:path w="2717376" h="2221847">
                <a:moveTo>
                  <a:pt x="0" y="0"/>
                </a:moveTo>
                <a:lnTo>
                  <a:pt x="2717376" y="0"/>
                </a:lnTo>
                <a:lnTo>
                  <a:pt x="2717376" y="2221847"/>
                </a:lnTo>
                <a:lnTo>
                  <a:pt x="0" y="2221847"/>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a:p>
        </p:txBody>
      </p:sp>
      <p:sp>
        <p:nvSpPr>
          <p:cNvPr id="12" name="Picture Placeholder 11">
            <a:extLst>
              <a:ext uri="{FF2B5EF4-FFF2-40B4-BE49-F238E27FC236}">
                <a16:creationId xmlns:a16="http://schemas.microsoft.com/office/drawing/2014/main" id="{7FC6321B-1AA3-42D3-B9A2-FD4CBB3F15BB}"/>
              </a:ext>
            </a:extLst>
          </p:cNvPr>
          <p:cNvSpPr>
            <a:spLocks noGrp="1"/>
          </p:cNvSpPr>
          <p:nvPr>
            <p:ph type="pic" sz="quarter" idx="16"/>
          </p:nvPr>
        </p:nvSpPr>
        <p:spPr>
          <a:xfrm>
            <a:off x="6194046" y="1484784"/>
            <a:ext cx="5664094" cy="4504560"/>
          </a:xfrm>
          <a:custGeom>
            <a:avLst/>
            <a:gdLst>
              <a:gd name="connsiteX0" fmla="*/ 0 w 5480027"/>
              <a:gd name="connsiteY0" fmla="*/ 0 h 4504560"/>
              <a:gd name="connsiteX1" fmla="*/ 5480027 w 5480027"/>
              <a:gd name="connsiteY1" fmla="*/ 0 h 4504560"/>
              <a:gd name="connsiteX2" fmla="*/ 5480027 w 5480027"/>
              <a:gd name="connsiteY2" fmla="*/ 4504560 h 4504560"/>
              <a:gd name="connsiteX3" fmla="*/ 0 w 5480027"/>
              <a:gd name="connsiteY3" fmla="*/ 4504560 h 4504560"/>
            </a:gdLst>
            <a:ahLst/>
            <a:cxnLst>
              <a:cxn ang="0">
                <a:pos x="connsiteX0" y="connsiteY0"/>
              </a:cxn>
              <a:cxn ang="0">
                <a:pos x="connsiteX1" y="connsiteY1"/>
              </a:cxn>
              <a:cxn ang="0">
                <a:pos x="connsiteX2" y="connsiteY2"/>
              </a:cxn>
              <a:cxn ang="0">
                <a:pos x="connsiteX3" y="connsiteY3"/>
              </a:cxn>
            </a:cxnLst>
            <a:rect l="l" t="t" r="r" b="b"/>
            <a:pathLst>
              <a:path w="5480027" h="4504560">
                <a:moveTo>
                  <a:pt x="0" y="0"/>
                </a:moveTo>
                <a:lnTo>
                  <a:pt x="5480027" y="0"/>
                </a:lnTo>
                <a:lnTo>
                  <a:pt x="5480027" y="4504560"/>
                </a:lnTo>
                <a:lnTo>
                  <a:pt x="0" y="4504560"/>
                </a:lnTo>
                <a:close/>
              </a:path>
            </a:pathLst>
          </a:custGeom>
          <a:solidFill>
            <a:schemeClr val="bg1">
              <a:lumMod val="95000"/>
            </a:schemeClr>
          </a:solidFill>
        </p:spPr>
        <p:txBody>
          <a:bodyPr wrap="square" anchor="ctr">
            <a:noAutofit/>
          </a:bodyPr>
          <a:lstStyle>
            <a:lvl1pPr marL="0" indent="0" algn="ctr">
              <a:buFontTx/>
              <a:buNone/>
              <a:defRPr sz="1800"/>
            </a:lvl1pPr>
          </a:lstStyle>
          <a:p>
            <a:endParaRPr lang="en-IN"/>
          </a:p>
        </p:txBody>
      </p:sp>
      <p:sp>
        <p:nvSpPr>
          <p:cNvPr id="21" name="Slide Number Placeholder 4">
            <a:extLst>
              <a:ext uri="{FF2B5EF4-FFF2-40B4-BE49-F238E27FC236}">
                <a16:creationId xmlns:a16="http://schemas.microsoft.com/office/drawing/2014/main" id="{B7D6FBF3-11A6-49D8-8AE5-DC276477B6C1}"/>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22" name="Title Placeholder 1">
            <a:extLst>
              <a:ext uri="{FF2B5EF4-FFF2-40B4-BE49-F238E27FC236}">
                <a16:creationId xmlns:a16="http://schemas.microsoft.com/office/drawing/2014/main" id="{F3B3C046-30C6-498C-A12D-85FF5E7BF8EB}"/>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2421090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425912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E225-E865-4BD1-86BB-A907D1BD68B3}"/>
              </a:ext>
            </a:extLst>
          </p:cNvPr>
          <p:cNvSpPr>
            <a:spLocks noGrp="1"/>
          </p:cNvSpPr>
          <p:nvPr>
            <p:ph type="title"/>
          </p:nvPr>
        </p:nvSpPr>
        <p:spPr>
          <a:xfrm>
            <a:off x="816028" y="219655"/>
            <a:ext cx="10515600" cy="669811"/>
          </a:xfrm>
          <a:prstGeom prst="rect">
            <a:avLst/>
          </a:prstGeom>
        </p:spPr>
        <p:txBody>
          <a:bodyPr/>
          <a:lstStyle>
            <a:lvl1pPr marL="0" algn="l" defTabSz="914103" rtl="0" eaLnBrk="1" latinLnBrk="0" hangingPunct="1">
              <a:lnSpc>
                <a:spcPct val="90000"/>
              </a:lnSpc>
              <a:spcBef>
                <a:spcPct val="0"/>
              </a:spcBef>
              <a:buNone/>
              <a:defRPr lang="en-US" sz="3399" b="1" kern="1200" dirty="0">
                <a:solidFill>
                  <a:schemeClr val="bg1"/>
                </a:solidFill>
                <a:latin typeface="Yu Gothic UI Semibold" panose="020B0700000000000000" pitchFamily="34" charset="-128"/>
                <a:ea typeface="Yu Gothic UI Semibold" panose="020B0700000000000000" pitchFamily="34" charset="-128"/>
                <a:cs typeface="+mn-cs"/>
              </a:defRPr>
            </a:lvl1pPr>
          </a:lstStyle>
          <a:p>
            <a:r>
              <a:rPr lang="en-US"/>
              <a:t>Click to edit Master title style</a:t>
            </a:r>
          </a:p>
        </p:txBody>
      </p:sp>
    </p:spTree>
    <p:extLst>
      <p:ext uri="{BB962C8B-B14F-4D97-AF65-F5344CB8AC3E}">
        <p14:creationId xmlns:p14="http://schemas.microsoft.com/office/powerpoint/2010/main" val="18820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imonial">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AE7D1F2-3E12-46D7-B216-BEDD08FADCD1}"/>
              </a:ext>
            </a:extLst>
          </p:cNvPr>
          <p:cNvSpPr/>
          <p:nvPr userDrawn="1"/>
        </p:nvSpPr>
        <p:spPr>
          <a:xfrm flipH="1" flipV="1">
            <a:off x="9049098" y="4955397"/>
            <a:ext cx="3142903" cy="1902603"/>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grpSp>
        <p:nvGrpSpPr>
          <p:cNvPr id="17" name="Group 16">
            <a:extLst>
              <a:ext uri="{FF2B5EF4-FFF2-40B4-BE49-F238E27FC236}">
                <a16:creationId xmlns:a16="http://schemas.microsoft.com/office/drawing/2014/main" id="{B2821E96-F5D6-44C3-BC87-59C570D1EEF8}"/>
              </a:ext>
            </a:extLst>
          </p:cNvPr>
          <p:cNvGrpSpPr/>
          <p:nvPr userDrawn="1"/>
        </p:nvGrpSpPr>
        <p:grpSpPr>
          <a:xfrm>
            <a:off x="5475551" y="842300"/>
            <a:ext cx="1240899" cy="928219"/>
            <a:chOff x="-3811588" y="-4362450"/>
            <a:chExt cx="12906376" cy="9656763"/>
          </a:xfrm>
          <a:solidFill>
            <a:schemeClr val="accent2"/>
          </a:solidFill>
        </p:grpSpPr>
        <p:sp>
          <p:nvSpPr>
            <p:cNvPr id="15" name="Freeform 5">
              <a:extLst>
                <a:ext uri="{FF2B5EF4-FFF2-40B4-BE49-F238E27FC236}">
                  <a16:creationId xmlns:a16="http://schemas.microsoft.com/office/drawing/2014/main" id="{5AD2E4CD-17F5-46D7-ACEB-B7BC2AB642DA}"/>
                </a:ext>
              </a:extLst>
            </p:cNvPr>
            <p:cNvSpPr>
              <a:spLocks/>
            </p:cNvSpPr>
            <p:nvPr userDrawn="1"/>
          </p:nvSpPr>
          <p:spPr bwMode="auto">
            <a:xfrm>
              <a:off x="-3811588" y="-4362450"/>
              <a:ext cx="4840288"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400"/>
            </a:p>
          </p:txBody>
        </p:sp>
        <p:sp>
          <p:nvSpPr>
            <p:cNvPr id="16" name="Freeform 6">
              <a:extLst>
                <a:ext uri="{FF2B5EF4-FFF2-40B4-BE49-F238E27FC236}">
                  <a16:creationId xmlns:a16="http://schemas.microsoft.com/office/drawing/2014/main" id="{562346D4-F45A-4FF6-8AE1-97569CA77968}"/>
                </a:ext>
              </a:extLst>
            </p:cNvPr>
            <p:cNvSpPr>
              <a:spLocks/>
            </p:cNvSpPr>
            <p:nvPr userDrawn="1"/>
          </p:nvSpPr>
          <p:spPr bwMode="auto">
            <a:xfrm>
              <a:off x="4256088" y="-4362450"/>
              <a:ext cx="4838700"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400"/>
            </a:p>
          </p:txBody>
        </p:sp>
      </p:grpSp>
      <p:sp>
        <p:nvSpPr>
          <p:cNvPr id="19" name="Text Placeholder 18">
            <a:extLst>
              <a:ext uri="{FF2B5EF4-FFF2-40B4-BE49-F238E27FC236}">
                <a16:creationId xmlns:a16="http://schemas.microsoft.com/office/drawing/2014/main" id="{565576FA-923B-45B5-9536-299BBA869396}"/>
              </a:ext>
            </a:extLst>
          </p:cNvPr>
          <p:cNvSpPr>
            <a:spLocks noGrp="1"/>
          </p:cNvSpPr>
          <p:nvPr userDrawn="1">
            <p:ph type="body" sz="quarter" idx="16"/>
          </p:nvPr>
        </p:nvSpPr>
        <p:spPr>
          <a:xfrm>
            <a:off x="1486287" y="1952762"/>
            <a:ext cx="9230541" cy="1439863"/>
          </a:xfrm>
        </p:spPr>
        <p:txBody>
          <a:bodyPr>
            <a:normAutofit/>
          </a:bodyPr>
          <a:lstStyle>
            <a:lvl1pPr marL="0" indent="0" algn="ctr">
              <a:buFontTx/>
              <a:buNone/>
              <a:defRPr sz="2400">
                <a:solidFill>
                  <a:srgbClr val="000000"/>
                </a:solidFill>
                <a:latin typeface="Century Gothic" panose="020B0502020202020204" pitchFamily="34" charset="0"/>
              </a:defRPr>
            </a:lvl1pPr>
          </a:lstStyle>
          <a:p>
            <a:pPr lvl="0"/>
            <a:r>
              <a:rPr lang="en-US"/>
              <a:t>Edit Master text style</a:t>
            </a:r>
          </a:p>
        </p:txBody>
      </p:sp>
      <p:sp>
        <p:nvSpPr>
          <p:cNvPr id="18" name="Rectangle 13">
            <a:extLst>
              <a:ext uri="{FF2B5EF4-FFF2-40B4-BE49-F238E27FC236}">
                <a16:creationId xmlns:a16="http://schemas.microsoft.com/office/drawing/2014/main" id="{6A27CE95-5644-454F-9857-DB740956A2D9}"/>
              </a:ext>
            </a:extLst>
          </p:cNvPr>
          <p:cNvSpPr/>
          <p:nvPr userDrawn="1"/>
        </p:nvSpPr>
        <p:spPr>
          <a:xfrm flipH="1" flipV="1">
            <a:off x="1" y="0"/>
            <a:ext cx="4583439"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Tree>
    <p:extLst>
      <p:ext uri="{BB962C8B-B14F-4D97-AF65-F5344CB8AC3E}">
        <p14:creationId xmlns:p14="http://schemas.microsoft.com/office/powerpoint/2010/main" val="294005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Column ">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B150B63-06FE-4C6B-9B57-C9BE56D37D37}"/>
              </a:ext>
            </a:extLst>
          </p:cNvPr>
          <p:cNvGrpSpPr/>
          <p:nvPr userDrawn="1"/>
        </p:nvGrpSpPr>
        <p:grpSpPr>
          <a:xfrm>
            <a:off x="2" y="0"/>
            <a:ext cx="12192000" cy="6858000"/>
            <a:chOff x="0" y="0"/>
            <a:chExt cx="12188825" cy="6858000"/>
          </a:xfrm>
        </p:grpSpPr>
        <p:sp>
          <p:nvSpPr>
            <p:cNvPr id="43" name="Rectangle 13">
              <a:extLst>
                <a:ext uri="{FF2B5EF4-FFF2-40B4-BE49-F238E27FC236}">
                  <a16:creationId xmlns:a16="http://schemas.microsoft.com/office/drawing/2014/main" id="{909200A4-2326-450A-A230-DDC05D3099ED}"/>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sp>
          <p:nvSpPr>
            <p:cNvPr id="44" name="Freeform: Shape 43">
              <a:extLst>
                <a:ext uri="{FF2B5EF4-FFF2-40B4-BE49-F238E27FC236}">
                  <a16:creationId xmlns:a16="http://schemas.microsoft.com/office/drawing/2014/main" id="{72770B4B-2FE7-42C6-A227-EF84B4C231A1}"/>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a:p>
          </p:txBody>
        </p:sp>
      </p:grpSp>
      <p:sp>
        <p:nvSpPr>
          <p:cNvPr id="2" name="Title 1"/>
          <p:cNvSpPr>
            <a:spLocks noGrp="1"/>
          </p:cNvSpPr>
          <p:nvPr>
            <p:ph type="title"/>
          </p:nvPr>
        </p:nvSpPr>
        <p:spPr>
          <a:xfrm>
            <a:off x="599053" y="1062017"/>
            <a:ext cx="10983348" cy="421638"/>
          </a:xfrm>
        </p:spPr>
        <p:txBody>
          <a:bodyPr>
            <a:noAutofit/>
          </a:bodyPr>
          <a:lstStyle>
            <a:lvl1pPr>
              <a:defRPr sz="1799">
                <a:solidFill>
                  <a:schemeClr val="tx1">
                    <a:lumMod val="50000"/>
                    <a:lumOff val="50000"/>
                  </a:schemeClr>
                </a:solidFill>
              </a:defRPr>
            </a:lvl1pPr>
          </a:lstStyle>
          <a:p>
            <a:r>
              <a:rPr lang="en-US" dirty="0"/>
              <a:t>Click to edit Master title style</a:t>
            </a:r>
          </a:p>
        </p:txBody>
      </p:sp>
      <p:sp>
        <p:nvSpPr>
          <p:cNvPr id="7" name="Content Placeholder 6"/>
          <p:cNvSpPr>
            <a:spLocks noGrp="1"/>
          </p:cNvSpPr>
          <p:nvPr>
            <p:ph sz="quarter" idx="13"/>
          </p:nvPr>
        </p:nvSpPr>
        <p:spPr>
          <a:xfrm>
            <a:off x="604033" y="317872"/>
            <a:ext cx="10981385" cy="695938"/>
          </a:xfrm>
        </p:spPr>
        <p:txBody>
          <a:bodyPr/>
          <a:lstStyle>
            <a:lvl1pPr marL="0" indent="0">
              <a:buFontTx/>
              <a:buNone/>
              <a:defRPr/>
            </a:lvl1pPr>
            <a:lvl2pPr marL="609311" indent="0">
              <a:buFontTx/>
              <a:buNone/>
              <a:defRPr/>
            </a:lvl2pPr>
            <a:lvl3pPr marL="1218620" indent="0">
              <a:buFontTx/>
              <a:buNone/>
              <a:defRPr/>
            </a:lvl3pPr>
            <a:lvl4pPr marL="1827931" indent="0">
              <a:buFontTx/>
              <a:buNone/>
              <a:defRPr/>
            </a:lvl4pPr>
            <a:lvl5pPr marL="2437242" indent="0">
              <a:buFontTx/>
              <a:buNone/>
              <a:defRPr/>
            </a:lvl5pPr>
          </a:lstStyle>
          <a:p>
            <a:pPr lvl="0"/>
            <a:r>
              <a:rPr lang="en-US" dirty="0"/>
              <a:t>Click to edit Master text styles</a:t>
            </a:r>
            <a:endParaRPr lang="en-IN" dirty="0"/>
          </a:p>
        </p:txBody>
      </p:sp>
      <p:sp>
        <p:nvSpPr>
          <p:cNvPr id="10" name="Content Placeholder 9"/>
          <p:cNvSpPr>
            <a:spLocks noGrp="1"/>
          </p:cNvSpPr>
          <p:nvPr>
            <p:ph sz="quarter" idx="14"/>
          </p:nvPr>
        </p:nvSpPr>
        <p:spPr>
          <a:xfrm>
            <a:off x="622462" y="3277106"/>
            <a:ext cx="5186126" cy="2826241"/>
          </a:xfrm>
        </p:spPr>
        <p:txBody>
          <a:bodyPr>
            <a:normAutofit/>
          </a:bodyPr>
          <a:lstStyle>
            <a:lvl1pPr marL="0" indent="0">
              <a:lnSpc>
                <a:spcPct val="130000"/>
              </a:lnSpc>
              <a:buFontTx/>
              <a:buNone/>
              <a:defRPr sz="1600">
                <a:solidFill>
                  <a:schemeClr val="tx1">
                    <a:lumMod val="65000"/>
                    <a:lumOff val="35000"/>
                  </a:schemeClr>
                </a:solidFill>
              </a:defRPr>
            </a:lvl1pPr>
            <a:lvl2pPr marL="609311" indent="0">
              <a:buFontTx/>
              <a:buNone/>
              <a:defRPr sz="2399"/>
            </a:lvl2pPr>
            <a:lvl3pPr marL="1218620" indent="0">
              <a:buFontTx/>
              <a:buNone/>
              <a:defRPr sz="2399"/>
            </a:lvl3pPr>
            <a:lvl4pPr marL="1827931" indent="0">
              <a:buFontTx/>
              <a:buNone/>
              <a:defRPr sz="2399"/>
            </a:lvl4pPr>
            <a:lvl5pPr marL="2437242" indent="0">
              <a:buFontTx/>
              <a:buNone/>
              <a:defRPr sz="2399"/>
            </a:lvl5pPr>
          </a:lstStyle>
          <a:p>
            <a:pPr lvl="0"/>
            <a:r>
              <a:rPr lang="en-US" dirty="0"/>
              <a:t>Click to edit Master text styles</a:t>
            </a:r>
          </a:p>
        </p:txBody>
      </p:sp>
      <p:sp>
        <p:nvSpPr>
          <p:cNvPr id="11" name="Content Placeholder 9"/>
          <p:cNvSpPr>
            <a:spLocks noGrp="1"/>
          </p:cNvSpPr>
          <p:nvPr>
            <p:ph sz="quarter" idx="15"/>
          </p:nvPr>
        </p:nvSpPr>
        <p:spPr>
          <a:xfrm>
            <a:off x="6397237" y="3277106"/>
            <a:ext cx="5186126" cy="2826241"/>
          </a:xfrm>
        </p:spPr>
        <p:txBody>
          <a:bodyPr>
            <a:normAutofit/>
          </a:bodyPr>
          <a:lstStyle>
            <a:lvl1pPr marL="0" indent="0">
              <a:lnSpc>
                <a:spcPct val="130000"/>
              </a:lnSpc>
              <a:buFontTx/>
              <a:buNone/>
              <a:defRPr sz="1600">
                <a:solidFill>
                  <a:schemeClr val="tx1">
                    <a:lumMod val="65000"/>
                    <a:lumOff val="35000"/>
                  </a:schemeClr>
                </a:solidFill>
              </a:defRPr>
            </a:lvl1pPr>
            <a:lvl2pPr marL="609311" indent="0">
              <a:buFontTx/>
              <a:buNone/>
              <a:defRPr sz="2399"/>
            </a:lvl2pPr>
            <a:lvl3pPr marL="1218620" indent="0">
              <a:buFontTx/>
              <a:buNone/>
              <a:defRPr sz="2399"/>
            </a:lvl3pPr>
            <a:lvl4pPr marL="1827931" indent="0">
              <a:buFontTx/>
              <a:buNone/>
              <a:defRPr sz="2399"/>
            </a:lvl4pPr>
            <a:lvl5pPr marL="2437242" indent="0">
              <a:buFontTx/>
              <a:buNone/>
              <a:defRPr sz="2399"/>
            </a:lvl5pPr>
          </a:lstStyle>
          <a:p>
            <a:pPr lvl="0"/>
            <a:r>
              <a:rPr lang="en-US" dirty="0"/>
              <a:t>Click to edit Master text styles</a:t>
            </a:r>
          </a:p>
        </p:txBody>
      </p:sp>
      <p:sp>
        <p:nvSpPr>
          <p:cNvPr id="13" name="Content Placeholder 12"/>
          <p:cNvSpPr>
            <a:spLocks noGrp="1"/>
          </p:cNvSpPr>
          <p:nvPr>
            <p:ph sz="quarter" idx="16"/>
          </p:nvPr>
        </p:nvSpPr>
        <p:spPr>
          <a:xfrm>
            <a:off x="609761" y="1738365"/>
            <a:ext cx="10977713" cy="1326726"/>
          </a:xfrm>
        </p:spPr>
        <p:txBody>
          <a:bodyPr>
            <a:normAutofit/>
          </a:bodyPr>
          <a:lstStyle>
            <a:lvl1pPr marL="0" indent="0">
              <a:lnSpc>
                <a:spcPct val="130000"/>
              </a:lnSpc>
              <a:buFontTx/>
              <a:buNone/>
              <a:defRPr sz="2399">
                <a:solidFill>
                  <a:schemeClr val="accent1"/>
                </a:solidFill>
              </a:defRPr>
            </a:lvl1pPr>
            <a:lvl2pPr marL="609311" indent="0">
              <a:buFontTx/>
              <a:buNone/>
              <a:defRPr/>
            </a:lvl2pPr>
            <a:lvl3pPr marL="1218620" indent="0">
              <a:buFontTx/>
              <a:buNone/>
              <a:defRPr/>
            </a:lvl3pPr>
            <a:lvl4pPr marL="1827931" indent="0">
              <a:buFontTx/>
              <a:buNone/>
              <a:defRPr/>
            </a:lvl4pPr>
            <a:lvl5pPr marL="2437242" indent="0">
              <a:buFontTx/>
              <a:buNone/>
              <a:defRPr/>
            </a:lvl5pPr>
          </a:lstStyle>
          <a:p>
            <a:pPr lvl="0"/>
            <a:r>
              <a:rPr lang="en-US" dirty="0"/>
              <a:t>Click to edit Master text styles</a:t>
            </a:r>
          </a:p>
        </p:txBody>
      </p:sp>
    </p:spTree>
    <p:extLst>
      <p:ext uri="{BB962C8B-B14F-4D97-AF65-F5344CB8AC3E}">
        <p14:creationId xmlns:p14="http://schemas.microsoft.com/office/powerpoint/2010/main" val="2802942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599" b="1"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3" y="4541417"/>
            <a:ext cx="11029615"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81192" y="5951813"/>
            <a:ext cx="9599129" cy="365125"/>
          </a:xfrm>
        </p:spPr>
        <p:txBody>
          <a:bodyPr/>
          <a:lstStyle>
            <a:lvl1pPr>
              <a:defRPr>
                <a:solidFill>
                  <a:schemeClr val="accent1">
                    <a:lumMod val="75000"/>
                    <a:lumOff val="25000"/>
                  </a:schemeClr>
                </a:solidFill>
              </a:defRPr>
            </a:lvl1pPr>
          </a:lstStyle>
          <a:p>
            <a:r>
              <a:rPr lang="en-US"/>
              <a:t>www.nttacmentalhealth.org</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80C556-C773-4052-AF24-73BBB53F9F56}" type="slidenum">
              <a:rPr lang="en-US" smtClean="0"/>
              <a:t>‹#›</a:t>
            </a:fld>
            <a:endParaRPr lang="en-US"/>
          </a:p>
        </p:txBody>
      </p:sp>
    </p:spTree>
    <p:extLst>
      <p:ext uri="{BB962C8B-B14F-4D97-AF65-F5344CB8AC3E}">
        <p14:creationId xmlns:p14="http://schemas.microsoft.com/office/powerpoint/2010/main" val="31388540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936" y="1268760"/>
            <a:ext cx="11092124" cy="4968552"/>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7" name="Title Placeholder 1">
            <a:extLst>
              <a:ext uri="{FF2B5EF4-FFF2-40B4-BE49-F238E27FC236}">
                <a16:creationId xmlns:a16="http://schemas.microsoft.com/office/drawing/2014/main" id="{8712293B-C10C-4685-B1C5-111484C82045}"/>
              </a:ext>
            </a:extLst>
          </p:cNvPr>
          <p:cNvSpPr>
            <a:spLocks noGrp="1"/>
          </p:cNvSpPr>
          <p:nvPr>
            <p:ph type="title"/>
          </p:nvPr>
        </p:nvSpPr>
        <p:spPr>
          <a:xfrm>
            <a:off x="549939" y="301429"/>
            <a:ext cx="11092121" cy="711081"/>
          </a:xfrm>
          <a:prstGeom prst="rect">
            <a:avLst/>
          </a:prstGeom>
        </p:spPr>
        <p:txBody>
          <a:bodyPr vert="horz" lIns="0" tIns="60949" rIns="0" bIns="60949" rtlCol="0" anchor="ctr">
            <a:normAutofit/>
          </a:bodyPr>
          <a:lstStyle>
            <a:lvl1pPr>
              <a:defRPr b="1"/>
            </a:lvl1pPr>
          </a:lstStyle>
          <a:p>
            <a:r>
              <a:rPr lang="en-US" dirty="0"/>
              <a:t>Click to edit Master title style</a:t>
            </a:r>
          </a:p>
        </p:txBody>
      </p:sp>
      <p:sp>
        <p:nvSpPr>
          <p:cNvPr id="11" name="Slide Number Placeholder 35">
            <a:extLst>
              <a:ext uri="{FF2B5EF4-FFF2-40B4-BE49-F238E27FC236}">
                <a16:creationId xmlns:a16="http://schemas.microsoft.com/office/drawing/2014/main" id="{788220FB-CFFD-4CEA-AAC2-46DFB8B62C1A}"/>
              </a:ext>
            </a:extLst>
          </p:cNvPr>
          <p:cNvSpPr>
            <a:spLocks noGrp="1"/>
          </p:cNvSpPr>
          <p:nvPr>
            <p:ph type="sldNum" sz="quarter" idx="12"/>
          </p:nvPr>
        </p:nvSpPr>
        <p:spPr>
          <a:xfrm>
            <a:off x="11570033" y="6448252"/>
            <a:ext cx="372501" cy="365125"/>
          </a:xfrm>
        </p:spPr>
        <p:txBody>
          <a:bodyPr/>
          <a:lstStyle/>
          <a:p>
            <a:fld id="{96E69268-9C8B-4EBF-A9EE-DC5DC2D48DC3}" type="slidenum">
              <a:rPr lang="en-US" smtClean="0"/>
              <a:pPr/>
              <a:t>‹#›</a:t>
            </a:fld>
            <a:endParaRPr lang="en-US" dirty="0"/>
          </a:p>
        </p:txBody>
      </p:sp>
      <p:cxnSp>
        <p:nvCxnSpPr>
          <p:cNvPr id="13" name="Straight Connector 12">
            <a:extLst>
              <a:ext uri="{FF2B5EF4-FFF2-40B4-BE49-F238E27FC236}">
                <a16:creationId xmlns:a16="http://schemas.microsoft.com/office/drawing/2014/main" id="{C05CF036-5912-4F88-A9B5-EC8B3EFDAC6A}"/>
              </a:ext>
            </a:extLst>
          </p:cNvPr>
          <p:cNvCxnSpPr/>
          <p:nvPr userDrawn="1"/>
        </p:nvCxnSpPr>
        <p:spPr>
          <a:xfrm>
            <a:off x="549936" y="1124744"/>
            <a:ext cx="1109212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56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normAutofit/>
          </a:bodyPr>
          <a:lstStyle>
            <a:lvl1pPr algn="l">
              <a:defRPr sz="4400" b="1" cap="all"/>
            </a:lvl1pPr>
          </a:lstStyle>
          <a:p>
            <a:r>
              <a:rPr lang="en-US" dirty="0"/>
              <a:t>Click to edit Master title style</a:t>
            </a:r>
          </a:p>
        </p:txBody>
      </p:sp>
    </p:spTree>
    <p:extLst>
      <p:ext uri="{BB962C8B-B14F-4D97-AF65-F5344CB8AC3E}">
        <p14:creationId xmlns:p14="http://schemas.microsoft.com/office/powerpoint/2010/main" val="128743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61F833E-E4B8-43E0-BE17-7D94A97B5C53}"/>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
        <p:nvSpPr>
          <p:cNvPr id="9" name="Slide Number Placeholder 4">
            <a:extLst>
              <a:ext uri="{FF2B5EF4-FFF2-40B4-BE49-F238E27FC236}">
                <a16:creationId xmlns:a16="http://schemas.microsoft.com/office/drawing/2014/main" id="{F489F857-D9B6-4A5B-9435-0F67A4276EED}"/>
              </a:ext>
            </a:extLst>
          </p:cNvPr>
          <p:cNvSpPr>
            <a:spLocks noGrp="1"/>
          </p:cNvSpPr>
          <p:nvPr>
            <p:ph type="sldNum" sz="quarter" idx="12"/>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8250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Our Compan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D6CD019-DC93-4FB7-9597-A2274BF62A45}"/>
              </a:ext>
            </a:extLst>
          </p:cNvPr>
          <p:cNvSpPr>
            <a:spLocks noGrp="1"/>
          </p:cNvSpPr>
          <p:nvPr>
            <p:ph type="pic" sz="quarter" idx="14"/>
          </p:nvPr>
        </p:nvSpPr>
        <p:spPr>
          <a:xfrm>
            <a:off x="4295331" y="476672"/>
            <a:ext cx="7896669" cy="2016224"/>
          </a:xfrm>
          <a:custGeom>
            <a:avLst/>
            <a:gdLst>
              <a:gd name="connsiteX0" fmla="*/ 0 w 7534572"/>
              <a:gd name="connsiteY0" fmla="*/ 0 h 2016224"/>
              <a:gd name="connsiteX1" fmla="*/ 7534572 w 7534572"/>
              <a:gd name="connsiteY1" fmla="*/ 0 h 2016224"/>
              <a:gd name="connsiteX2" fmla="*/ 7534572 w 7534572"/>
              <a:gd name="connsiteY2" fmla="*/ 2016224 h 2016224"/>
              <a:gd name="connsiteX3" fmla="*/ 0 w 7534572"/>
              <a:gd name="connsiteY3" fmla="*/ 2016224 h 2016224"/>
            </a:gdLst>
            <a:ahLst/>
            <a:cxnLst>
              <a:cxn ang="0">
                <a:pos x="connsiteX0" y="connsiteY0"/>
              </a:cxn>
              <a:cxn ang="0">
                <a:pos x="connsiteX1" y="connsiteY1"/>
              </a:cxn>
              <a:cxn ang="0">
                <a:pos x="connsiteX2" y="connsiteY2"/>
              </a:cxn>
              <a:cxn ang="0">
                <a:pos x="connsiteX3" y="connsiteY3"/>
              </a:cxn>
            </a:cxnLst>
            <a:rect l="l" t="t" r="r" b="b"/>
            <a:pathLst>
              <a:path w="7534572" h="2016224">
                <a:moveTo>
                  <a:pt x="0" y="0"/>
                </a:moveTo>
                <a:lnTo>
                  <a:pt x="7534572" y="0"/>
                </a:lnTo>
                <a:lnTo>
                  <a:pt x="7534572" y="2016224"/>
                </a:lnTo>
                <a:lnTo>
                  <a:pt x="0" y="2016224"/>
                </a:lnTo>
                <a:close/>
              </a:path>
            </a:pathLst>
          </a:custGeom>
        </p:spPr>
        <p:txBody>
          <a:bodyPr wrap="square" anchor="ctr">
            <a:noAutofit/>
          </a:bodyPr>
          <a:lstStyle>
            <a:lvl1pPr marL="0" indent="0">
              <a:buFontTx/>
              <a:buNone/>
              <a:defRPr>
                <a:solidFill>
                  <a:srgbClr val="000000"/>
                </a:solidFill>
              </a:defRPr>
            </a:lvl1pPr>
          </a:lstStyle>
          <a:p>
            <a:endParaRPr lang="en-IN"/>
          </a:p>
        </p:txBody>
      </p:sp>
      <p:sp>
        <p:nvSpPr>
          <p:cNvPr id="5" name="Slide Number Placeholder 4"/>
          <p:cNvSpPr>
            <a:spLocks noGrp="1"/>
          </p:cNvSpPr>
          <p:nvPr>
            <p:ph type="sldNum" sz="quarter" idx="12"/>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0278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Service">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6C81B43C-46C8-4AF8-95BB-8062A08D1B5A}"/>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2" name="Title Placeholder 1">
            <a:extLst>
              <a:ext uri="{FF2B5EF4-FFF2-40B4-BE49-F238E27FC236}">
                <a16:creationId xmlns:a16="http://schemas.microsoft.com/office/drawing/2014/main" id="{352399E2-AE3F-4B38-B48D-2BAB9598B33D}"/>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40827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91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Business Philosoph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042677-B3AE-4002-9895-B1C790FB46BB}"/>
              </a:ext>
            </a:extLst>
          </p:cNvPr>
          <p:cNvSpPr>
            <a:spLocks noGrp="1"/>
          </p:cNvSpPr>
          <p:nvPr>
            <p:ph type="pic" sz="quarter" idx="14"/>
          </p:nvPr>
        </p:nvSpPr>
        <p:spPr>
          <a:xfrm>
            <a:off x="0" y="1655249"/>
            <a:ext cx="4295307" cy="2590800"/>
          </a:xfrm>
          <a:prstGeom prst="rect">
            <a:avLst/>
          </a:prstGeom>
        </p:spPr>
        <p:txBody>
          <a:bodyPr anchor="ctr">
            <a:normAutofit/>
          </a:bodyPr>
          <a:lstStyle>
            <a:lvl1pPr marL="0" indent="0" algn="ctr">
              <a:buFontTx/>
              <a:buNone/>
              <a:defRPr sz="2800"/>
            </a:lvl1pPr>
          </a:lstStyle>
          <a:p>
            <a:endParaRPr lang="en-IN"/>
          </a:p>
        </p:txBody>
      </p:sp>
      <p:sp>
        <p:nvSpPr>
          <p:cNvPr id="10" name="Picture Placeholder 5">
            <a:extLst>
              <a:ext uri="{FF2B5EF4-FFF2-40B4-BE49-F238E27FC236}">
                <a16:creationId xmlns:a16="http://schemas.microsoft.com/office/drawing/2014/main" id="{396641B7-E8BF-4E77-B2B4-7DFBC802E68B}"/>
              </a:ext>
            </a:extLst>
          </p:cNvPr>
          <p:cNvSpPr>
            <a:spLocks noGrp="1"/>
          </p:cNvSpPr>
          <p:nvPr>
            <p:ph type="pic" sz="quarter" idx="15"/>
          </p:nvPr>
        </p:nvSpPr>
        <p:spPr>
          <a:xfrm>
            <a:off x="7896693" y="1655249"/>
            <a:ext cx="4295307" cy="2590800"/>
          </a:xfrm>
          <a:prstGeom prst="rect">
            <a:avLst/>
          </a:prstGeom>
        </p:spPr>
        <p:txBody>
          <a:bodyPr anchor="ctr">
            <a:normAutofit/>
          </a:bodyPr>
          <a:lstStyle>
            <a:lvl1pPr marL="0" indent="0" algn="ctr">
              <a:buFontTx/>
              <a:buNone/>
              <a:defRPr sz="2800"/>
            </a:lvl1pPr>
          </a:lstStyle>
          <a:p>
            <a:endParaRPr lang="en-IN"/>
          </a:p>
        </p:txBody>
      </p:sp>
      <p:sp>
        <p:nvSpPr>
          <p:cNvPr id="16" name="Slide Number Placeholder 4">
            <a:extLst>
              <a:ext uri="{FF2B5EF4-FFF2-40B4-BE49-F238E27FC236}">
                <a16:creationId xmlns:a16="http://schemas.microsoft.com/office/drawing/2014/main" id="{CA36B326-F491-41A8-93BE-A54FBBD81034}"/>
              </a:ext>
            </a:extLst>
          </p:cNvPr>
          <p:cNvSpPr>
            <a:spLocks noGrp="1"/>
          </p:cNvSpPr>
          <p:nvPr>
            <p:ph type="sldNum" sz="quarter" idx="12"/>
          </p:nvPr>
        </p:nvSpPr>
        <p:spPr>
          <a:xfrm>
            <a:off x="11570033" y="6520260"/>
            <a:ext cx="372501" cy="365125"/>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
        <p:nvSpPr>
          <p:cNvPr id="17" name="Title Placeholder 1">
            <a:extLst>
              <a:ext uri="{FF2B5EF4-FFF2-40B4-BE49-F238E27FC236}">
                <a16:creationId xmlns:a16="http://schemas.microsoft.com/office/drawing/2014/main" id="{9AEFDD75-25E7-4508-89F9-92B8EDFA4CF6}"/>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Tree>
    <p:extLst>
      <p:ext uri="{BB962C8B-B14F-4D97-AF65-F5344CB8AC3E}">
        <p14:creationId xmlns:p14="http://schemas.microsoft.com/office/powerpoint/2010/main" val="115137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ED80F7-641C-41FD-97D9-05CEDCFD3AF4}"/>
              </a:ext>
            </a:extLst>
          </p:cNvPr>
          <p:cNvSpPr>
            <a:spLocks noGrp="1"/>
          </p:cNvSpPr>
          <p:nvPr>
            <p:ph type="pic" sz="quarter" idx="10"/>
          </p:nvPr>
        </p:nvSpPr>
        <p:spPr>
          <a:xfrm>
            <a:off x="1" y="0"/>
            <a:ext cx="12192000" cy="6858000"/>
          </a:xfrm>
          <a:prstGeom prst="rect">
            <a:avLst/>
          </a:prstGeom>
        </p:spPr>
        <p:txBody>
          <a:bodyPr anchor="ctr">
            <a:normAutofit/>
          </a:bodyPr>
          <a:lstStyle>
            <a:lvl1pPr marL="0" indent="0">
              <a:buFontTx/>
              <a:buNone/>
              <a:defRPr sz="2800"/>
            </a:lvl1pPr>
          </a:lstStyle>
          <a:p>
            <a:endParaRPr lang="en-IN"/>
          </a:p>
        </p:txBody>
      </p:sp>
    </p:spTree>
    <p:extLst>
      <p:ext uri="{BB962C8B-B14F-4D97-AF65-F5344CB8AC3E}">
        <p14:creationId xmlns:p14="http://schemas.microsoft.com/office/powerpoint/2010/main" val="13867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74EB238-9E40-44F1-831F-355DE0DBD77E}"/>
              </a:ext>
            </a:extLst>
          </p:cNvPr>
          <p:cNvSpPr>
            <a:spLocks noGrp="1"/>
          </p:cNvSpPr>
          <p:nvPr>
            <p:ph type="title"/>
          </p:nvPr>
        </p:nvSpPr>
        <p:spPr>
          <a:xfrm>
            <a:off x="333859" y="301429"/>
            <a:ext cx="11524281" cy="711081"/>
          </a:xfrm>
          <a:prstGeom prst="rect">
            <a:avLst/>
          </a:prstGeom>
        </p:spPr>
        <p:txBody>
          <a:bodyPr vert="horz" lIns="0" tIns="60949" rIns="0" bIns="60949"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95799CC4-3036-4A7F-8B2E-F9F832F7F8C7}"/>
              </a:ext>
            </a:extLst>
          </p:cNvPr>
          <p:cNvSpPr>
            <a:spLocks noGrp="1"/>
          </p:cNvSpPr>
          <p:nvPr>
            <p:ph type="body" idx="1"/>
          </p:nvPr>
        </p:nvSpPr>
        <p:spPr>
          <a:xfrm>
            <a:off x="333859" y="1063953"/>
            <a:ext cx="11524280" cy="5062212"/>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p:txBody>
      </p:sp>
      <p:sp>
        <p:nvSpPr>
          <p:cNvPr id="13" name="Slide Number Placeholder 4">
            <a:extLst>
              <a:ext uri="{FF2B5EF4-FFF2-40B4-BE49-F238E27FC236}">
                <a16:creationId xmlns:a16="http://schemas.microsoft.com/office/drawing/2014/main" id="{6EE37485-AA23-4843-B536-24687DA911A9}"/>
              </a:ext>
            </a:extLst>
          </p:cNvPr>
          <p:cNvSpPr>
            <a:spLocks noGrp="1"/>
          </p:cNvSpPr>
          <p:nvPr>
            <p:ph type="sldNum" sz="quarter" idx="4"/>
          </p:nvPr>
        </p:nvSpPr>
        <p:spPr>
          <a:xfrm>
            <a:off x="11557666" y="6525344"/>
            <a:ext cx="372501" cy="288032"/>
          </a:xfrm>
          <a:prstGeom prst="rect">
            <a:avLst/>
          </a:prstGeom>
          <a:noFill/>
        </p:spPr>
        <p:txBody>
          <a:bodyPr lIns="0" rIns="0"/>
          <a:lstStyle>
            <a:lvl1pPr algn="ctr">
              <a:defRPr sz="1000">
                <a:solidFill>
                  <a:schemeClr val="bg1">
                    <a:lumMod val="50000"/>
                  </a:schemeClr>
                </a:solidFill>
                <a:latin typeface="Century Gothic" panose="020B0502020202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00913694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967" r:id="rId13"/>
    <p:sldLayoutId id="2147483844" r:id="rId14"/>
    <p:sldLayoutId id="2147483968" r:id="rId15"/>
    <p:sldLayoutId id="2147483969" r:id="rId16"/>
  </p:sldLayoutIdLst>
  <p:txStyles>
    <p:titleStyle>
      <a:lvl1pPr algn="l" defTabSz="1218987" rtl="0" eaLnBrk="1" latinLnBrk="0" hangingPunct="1">
        <a:spcBef>
          <a:spcPct val="0"/>
        </a:spcBef>
        <a:buNone/>
        <a:defRPr sz="3600" b="1" kern="120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0" indent="-182880" algn="l" defTabSz="1218987" rtl="0" eaLnBrk="1" latinLnBrk="0" hangingPunct="1">
        <a:spcBef>
          <a:spcPct val="20000"/>
        </a:spcBef>
        <a:buClr>
          <a:schemeClr val="accent3"/>
        </a:buClr>
        <a:buFont typeface="Wingdings" panose="05000000000000000000" pitchFamily="2" charset="2"/>
        <a:buChar char="§"/>
        <a:defRPr sz="20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18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400" kern="1200">
          <a:solidFill>
            <a:schemeClr val="accent3">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about:blank" TargetMode="External"/><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dropbox.com/scl/fi/plmreuzft5woa0zyfsobh/MOU-Template.docx?dl=0&amp;rlkey=19axtxluulp43riamstbcbcf2"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6.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774B05-8A6D-46D6-A772-80A22BDAC255}"/>
              </a:ext>
            </a:extLst>
          </p:cNvPr>
          <p:cNvGrpSpPr/>
          <p:nvPr/>
        </p:nvGrpSpPr>
        <p:grpSpPr>
          <a:xfrm>
            <a:off x="5447928" y="-99392"/>
            <a:ext cx="6738214" cy="6956499"/>
            <a:chOff x="5446340" y="-99392"/>
            <a:chExt cx="6738214" cy="6956499"/>
          </a:xfrm>
        </p:grpSpPr>
        <p:sp>
          <p:nvSpPr>
            <p:cNvPr id="6" name="Freeform 7">
              <a:extLst>
                <a:ext uri="{FF2B5EF4-FFF2-40B4-BE49-F238E27FC236}">
                  <a16:creationId xmlns:a16="http://schemas.microsoft.com/office/drawing/2014/main" id="{E59F289C-0C39-48E7-A676-8BB53195FC6B}"/>
                </a:ext>
              </a:extLst>
            </p:cNvPr>
            <p:cNvSpPr>
              <a:spLocks/>
            </p:cNvSpPr>
            <p:nvPr/>
          </p:nvSpPr>
          <p:spPr bwMode="auto">
            <a:xfrm>
              <a:off x="6238392" y="-279"/>
              <a:ext cx="5349428" cy="4049684"/>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defTabSz="1218621">
                <a:defRPr/>
              </a:pPr>
              <a:endParaRPr lang="en-IN" sz="2399" dirty="0">
                <a:solidFill>
                  <a:prstClr val="black"/>
                </a:solidFill>
              </a:endParaRPr>
            </a:p>
          </p:txBody>
        </p:sp>
        <p:sp>
          <p:nvSpPr>
            <p:cNvPr id="7" name="Freeform 8">
              <a:extLst>
                <a:ext uri="{FF2B5EF4-FFF2-40B4-BE49-F238E27FC236}">
                  <a16:creationId xmlns:a16="http://schemas.microsoft.com/office/drawing/2014/main" id="{9315EC2D-BFAE-4B5B-BCC8-F7F9663A40D7}"/>
                </a:ext>
              </a:extLst>
            </p:cNvPr>
            <p:cNvSpPr>
              <a:spLocks/>
            </p:cNvSpPr>
            <p:nvPr/>
          </p:nvSpPr>
          <p:spPr bwMode="auto">
            <a:xfrm>
              <a:off x="10455519" y="-278"/>
              <a:ext cx="1729034" cy="1656957"/>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pPr defTabSz="1218621"/>
              <a:endParaRPr lang="en-IN" sz="2399">
                <a:solidFill>
                  <a:srgbClr val="F9923E"/>
                </a:solidFill>
              </a:endParaRPr>
            </a:p>
          </p:txBody>
        </p:sp>
        <p:sp>
          <p:nvSpPr>
            <p:cNvPr id="8" name="Freeform 9">
              <a:extLst>
                <a:ext uri="{FF2B5EF4-FFF2-40B4-BE49-F238E27FC236}">
                  <a16:creationId xmlns:a16="http://schemas.microsoft.com/office/drawing/2014/main" id="{9A352A0F-5651-443F-8497-7C969F288E25}"/>
                </a:ext>
              </a:extLst>
            </p:cNvPr>
            <p:cNvSpPr>
              <a:spLocks/>
            </p:cNvSpPr>
            <p:nvPr/>
          </p:nvSpPr>
          <p:spPr bwMode="auto">
            <a:xfrm>
              <a:off x="8749974" y="1521295"/>
              <a:ext cx="3434580" cy="533581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1218621">
                <a:defRPr/>
              </a:pPr>
              <a:endParaRPr lang="en-IN" sz="2399">
                <a:solidFill>
                  <a:prstClr val="black"/>
                </a:solidFill>
              </a:endParaRPr>
            </a:p>
          </p:txBody>
        </p:sp>
        <p:pic>
          <p:nvPicPr>
            <p:cNvPr id="1026" name="Picture 2">
              <a:extLst>
                <a:ext uri="{FF2B5EF4-FFF2-40B4-BE49-F238E27FC236}">
                  <a16:creationId xmlns:a16="http://schemas.microsoft.com/office/drawing/2014/main" id="{419E1423-1BA0-4905-B907-DBE5E48783AE}"/>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9730" b="91892" l="8721" r="97093">
                          <a14:foregroundMark x1="89826" y1="16757" x2="92442" y2="14054"/>
                          <a14:foregroundMark x1="12500" y1="12973" x2="8721" y2="11892"/>
                          <a14:foregroundMark x1="40116" y1="91892" x2="40116" y2="88649"/>
                          <a14:foregroundMark x1="97093" y1="10811" x2="97093" y2="10811"/>
                        </a14:backgroundRemoval>
                      </a14:imgEffect>
                    </a14:imgLayer>
                  </a14:imgProps>
                </a:ext>
                <a:ext uri="{28A0092B-C50C-407E-A947-70E740481C1C}">
                  <a14:useLocalDpi xmlns:a14="http://schemas.microsoft.com/office/drawing/2010/main"/>
                </a:ext>
              </a:extLst>
            </a:blip>
            <a:srcRect/>
            <a:stretch>
              <a:fillRect/>
            </a:stretch>
          </p:blipFill>
          <p:spPr bwMode="auto">
            <a:xfrm>
              <a:off x="5446340" y="-99392"/>
              <a:ext cx="1657864" cy="89158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4B98DE1C-8805-4964-BBD3-DA87E7B2CE5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35360" y="116632"/>
            <a:ext cx="4376644" cy="2188322"/>
          </a:xfrm>
          <a:prstGeom prst="rect">
            <a:avLst/>
          </a:prstGeom>
        </p:spPr>
      </p:pic>
      <p:sp>
        <p:nvSpPr>
          <p:cNvPr id="20" name="Title 1">
            <a:extLst>
              <a:ext uri="{FF2B5EF4-FFF2-40B4-BE49-F238E27FC236}">
                <a16:creationId xmlns:a16="http://schemas.microsoft.com/office/drawing/2014/main" id="{362F76E4-A846-4C5C-BE2F-DC40EF7D55C6}"/>
              </a:ext>
            </a:extLst>
          </p:cNvPr>
          <p:cNvSpPr>
            <a:spLocks noGrp="1"/>
          </p:cNvSpPr>
          <p:nvPr>
            <p:ph type="ctrTitle"/>
          </p:nvPr>
        </p:nvSpPr>
        <p:spPr>
          <a:xfrm>
            <a:off x="767408" y="3466584"/>
            <a:ext cx="7732144" cy="2759118"/>
          </a:xfrm>
        </p:spPr>
        <p:txBody>
          <a:bodyPr>
            <a:noAutofit/>
          </a:bodyPr>
          <a:lstStyle/>
          <a:p>
            <a:pPr>
              <a:lnSpc>
                <a:spcPct val="85000"/>
              </a:lnSpc>
            </a:pPr>
            <a:r>
              <a:rPr lang="en-US" sz="3600" cap="all" dirty="0">
                <a:solidFill>
                  <a:srgbClr val="1C4362"/>
                </a:solidFill>
                <a:latin typeface="Century Gothic" panose="020B0502020202020204" pitchFamily="34" charset="0"/>
                <a:ea typeface="+mj-ea"/>
                <a:cs typeface="+mj-cs"/>
              </a:rPr>
              <a:t>Financial Sustainability for Youth Run Programs</a:t>
            </a:r>
            <a:br>
              <a:rPr lang="en-US" sz="3600" cap="all" dirty="0">
                <a:solidFill>
                  <a:srgbClr val="1C4362"/>
                </a:solidFill>
                <a:latin typeface="Century Gothic" panose="020B0502020202020204" pitchFamily="34" charset="0"/>
                <a:ea typeface="+mj-ea"/>
                <a:cs typeface="+mj-cs"/>
              </a:rPr>
            </a:br>
            <a:r>
              <a:rPr lang="en-US" sz="2800" dirty="0">
                <a:solidFill>
                  <a:schemeClr val="accent1"/>
                </a:solidFill>
                <a:latin typeface="Century Gothic" panose="020B0502020202020204" pitchFamily="34" charset="0"/>
                <a:ea typeface="+mj-ea"/>
                <a:cs typeface="+mj-cs"/>
              </a:rPr>
              <a:t>Session One</a:t>
            </a:r>
            <a:endParaRPr lang="en-US" sz="28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32726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9AB1C1-3288-4351-9010-55E03FAA0070}"/>
              </a:ext>
            </a:extLst>
          </p:cNvPr>
          <p:cNvSpPr/>
          <p:nvPr/>
        </p:nvSpPr>
        <p:spPr>
          <a:xfrm>
            <a:off x="-23086" y="484818"/>
            <a:ext cx="9790538" cy="856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4" name="Title 8">
            <a:extLst>
              <a:ext uri="{FF2B5EF4-FFF2-40B4-BE49-F238E27FC236}">
                <a16:creationId xmlns:a16="http://schemas.microsoft.com/office/drawing/2014/main" id="{FEB68EC9-0336-4435-AE43-BBEC5BFBFE4B}"/>
              </a:ext>
            </a:extLst>
          </p:cNvPr>
          <p:cNvSpPr txBox="1">
            <a:spLocks/>
          </p:cNvSpPr>
          <p:nvPr/>
        </p:nvSpPr>
        <p:spPr>
          <a:xfrm>
            <a:off x="192882" y="522416"/>
            <a:ext cx="10577855" cy="764240"/>
          </a:xfrm>
          <a:prstGeom prst="rect">
            <a:avLst/>
          </a:prstGeom>
        </p:spPr>
        <p:txBody>
          <a:bodyPr vert="horz" lIns="0" tIns="60933" rIns="0" bIns="60933" rtlCol="0" anchor="ctr">
            <a:noAutofit/>
          </a:bodyPr>
          <a:lstStyle>
            <a:lvl1pPr algn="l" defTabSz="1218987" rtl="0" eaLnBrk="1" latinLnBrk="0" hangingPunct="1">
              <a:spcBef>
                <a:spcPct val="0"/>
              </a:spcBef>
              <a:buNone/>
              <a:defRPr sz="1800" b="1" kern="1200">
                <a:solidFill>
                  <a:schemeClr val="tx1">
                    <a:lumMod val="50000"/>
                    <a:lumOff val="50000"/>
                  </a:schemeClr>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lvl="0" defTabSz="1218621">
              <a:defRPr/>
            </a:pPr>
            <a:r>
              <a:rPr lang="en-IN" sz="3999" b="0" dirty="0">
                <a:solidFill>
                  <a:prstClr val="white"/>
                </a:solidFill>
              </a:rPr>
              <a:t>SESSION </a:t>
            </a:r>
            <a:r>
              <a:rPr kumimoji="0" lang="en-IN" sz="3999" b="1" i="0" u="none" strike="noStrike" kern="1200" cap="none" spc="0" normalizeH="0" baseline="0" noProof="0" dirty="0">
                <a:ln>
                  <a:noFill/>
                </a:ln>
                <a:solidFill>
                  <a:srgbClr val="9FC95D"/>
                </a:solidFill>
                <a:effectLst/>
                <a:uLnTx/>
                <a:uFillTx/>
                <a:latin typeface="Century Gothic" panose="020B0502020202020204" pitchFamily="34" charset="0"/>
              </a:rPr>
              <a:t>OBJECTIVES</a:t>
            </a:r>
            <a:endParaRPr kumimoji="0" lang="en-IN" sz="3999"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 name="Footer Placeholder 3">
            <a:extLst>
              <a:ext uri="{FF2B5EF4-FFF2-40B4-BE49-F238E27FC236}">
                <a16:creationId xmlns:a16="http://schemas.microsoft.com/office/drawing/2014/main" id="{E1D60DEE-0DDC-4941-B02C-4460F4D3A5D6}"/>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9" name="Slide Number Placeholder 4">
            <a:extLst>
              <a:ext uri="{FF2B5EF4-FFF2-40B4-BE49-F238E27FC236}">
                <a16:creationId xmlns:a16="http://schemas.microsoft.com/office/drawing/2014/main" id="{3B555F9A-9808-471A-A231-FB03FB9BD533}"/>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sp>
        <p:nvSpPr>
          <p:cNvPr id="10" name="Content Placeholder 2">
            <a:extLst>
              <a:ext uri="{FF2B5EF4-FFF2-40B4-BE49-F238E27FC236}">
                <a16:creationId xmlns:a16="http://schemas.microsoft.com/office/drawing/2014/main" id="{96888C5A-50DB-4579-ABCD-EC41239B27B5}"/>
              </a:ext>
            </a:extLst>
          </p:cNvPr>
          <p:cNvSpPr txBox="1">
            <a:spLocks/>
          </p:cNvSpPr>
          <p:nvPr/>
        </p:nvSpPr>
        <p:spPr>
          <a:xfrm>
            <a:off x="549936" y="1755143"/>
            <a:ext cx="11092124" cy="4968552"/>
          </a:xfrm>
          <a:prstGeom prst="rect">
            <a:avLst/>
          </a:prstGeom>
        </p:spPr>
        <p:txBody>
          <a:bodyPr>
            <a:normAutofit/>
          </a:bodyPr>
          <a:lstStyle>
            <a:lvl1pPr marL="0" indent="-182880" algn="l" defTabSz="1218987" rtl="0" eaLnBrk="1" latinLnBrk="0" hangingPunct="1">
              <a:spcBef>
                <a:spcPct val="20000"/>
              </a:spcBef>
              <a:buClr>
                <a:schemeClr val="accent3"/>
              </a:buClr>
              <a:buFont typeface="Wingdings" panose="05000000000000000000" pitchFamily="2" charset="2"/>
              <a:buChar char="§"/>
              <a:defRPr sz="20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18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400" kern="1200">
                <a:solidFill>
                  <a:schemeClr val="accent3">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05435" indent="-305435"/>
            <a:endParaRPr lang="en-US" dirty="0">
              <a:solidFill>
                <a:srgbClr val="002060"/>
              </a:solidFill>
              <a:ea typeface="+mn-lt"/>
              <a:cs typeface="+mn-lt"/>
            </a:endParaRPr>
          </a:p>
          <a:p>
            <a:pPr indent="0">
              <a:buFont typeface="Wingdings" panose="05000000000000000000" pitchFamily="2" charset="2"/>
              <a:buNone/>
            </a:pPr>
            <a:endParaRPr lang="en-US" dirty="0">
              <a:solidFill>
                <a:srgbClr val="002060"/>
              </a:solidFill>
              <a:ea typeface="+mn-lt"/>
              <a:cs typeface="+mn-lt"/>
            </a:endParaRPr>
          </a:p>
        </p:txBody>
      </p:sp>
      <p:sp>
        <p:nvSpPr>
          <p:cNvPr id="11" name="Content Placeholder 2">
            <a:extLst>
              <a:ext uri="{FF2B5EF4-FFF2-40B4-BE49-F238E27FC236}">
                <a16:creationId xmlns:a16="http://schemas.microsoft.com/office/drawing/2014/main" id="{96888C5A-50DB-4579-ABCD-EC41239B27B5}"/>
              </a:ext>
            </a:extLst>
          </p:cNvPr>
          <p:cNvSpPr txBox="1">
            <a:spLocks/>
          </p:cNvSpPr>
          <p:nvPr/>
        </p:nvSpPr>
        <p:spPr>
          <a:xfrm>
            <a:off x="702336" y="1907543"/>
            <a:ext cx="11092124" cy="4968552"/>
          </a:xfrm>
          <a:prstGeom prst="rect">
            <a:avLst/>
          </a:prstGeom>
        </p:spPr>
        <p:txBody>
          <a:bodyPr>
            <a:normAutofit/>
          </a:bodyPr>
          <a:lstStyle>
            <a:lvl1pPr marL="0" indent="-182880" algn="l" defTabSz="1218987" rtl="0" eaLnBrk="1" latinLnBrk="0" hangingPunct="1">
              <a:spcBef>
                <a:spcPct val="20000"/>
              </a:spcBef>
              <a:buClr>
                <a:schemeClr val="accent3"/>
              </a:buClr>
              <a:buFont typeface="Wingdings" panose="05000000000000000000" pitchFamily="2" charset="2"/>
              <a:buChar char="§"/>
              <a:defRPr sz="20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18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400" kern="1200">
                <a:solidFill>
                  <a:schemeClr val="accent3">
                    <a:lumMod val="7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7200" indent="-457200">
              <a:spcAft>
                <a:spcPts val="1800"/>
              </a:spcAft>
              <a:buFont typeface="+mj-lt"/>
              <a:buAutoNum type="arabicPeriod"/>
            </a:pPr>
            <a:r>
              <a:rPr lang="en-US" dirty="0">
                <a:solidFill>
                  <a:schemeClr val="tx1"/>
                </a:solidFill>
                <a:ea typeface="+mn-lt"/>
                <a:cs typeface="+mn-lt"/>
              </a:rPr>
              <a:t>Develop working knowledge of what sustainability is for youth run programs</a:t>
            </a:r>
          </a:p>
          <a:p>
            <a:pPr marL="457200" indent="-457200">
              <a:spcAft>
                <a:spcPts val="1800"/>
              </a:spcAft>
              <a:buFont typeface="+mj-lt"/>
              <a:buAutoNum type="arabicPeriod"/>
            </a:pPr>
            <a:r>
              <a:rPr lang="en-US" dirty="0">
                <a:solidFill>
                  <a:schemeClr val="tx1"/>
                </a:solidFill>
                <a:ea typeface="+mn-lt"/>
                <a:cs typeface="+mn-lt"/>
              </a:rPr>
              <a:t>Identify foundational documents needed to support sustaining youth run programs</a:t>
            </a:r>
          </a:p>
          <a:p>
            <a:pPr marL="457200" indent="-457200">
              <a:spcAft>
                <a:spcPts val="1800"/>
              </a:spcAft>
              <a:buFont typeface="+mj-lt"/>
              <a:buAutoNum type="arabicPeriod"/>
            </a:pPr>
            <a:r>
              <a:rPr lang="en-US" dirty="0">
                <a:solidFill>
                  <a:schemeClr val="tx1"/>
                </a:solidFill>
                <a:ea typeface="+mn-lt"/>
                <a:cs typeface="+mn-lt"/>
              </a:rPr>
              <a:t>Understand the importance of evaluation to sustainability efforts</a:t>
            </a:r>
          </a:p>
          <a:p>
            <a:pPr marL="457200" indent="-457200">
              <a:spcAft>
                <a:spcPts val="1800"/>
              </a:spcAft>
              <a:buFont typeface="+mj-lt"/>
              <a:buAutoNum type="arabicPeriod"/>
            </a:pPr>
            <a:r>
              <a:rPr lang="en-US" dirty="0">
                <a:solidFill>
                  <a:schemeClr val="tx1"/>
                </a:solidFill>
                <a:ea typeface="+mn-lt"/>
                <a:cs typeface="+mn-lt"/>
              </a:rPr>
              <a:t>Learn about the importance of building and documenting partnerships to support sustainability</a:t>
            </a:r>
          </a:p>
          <a:p>
            <a:pPr marL="305435" indent="-305435"/>
            <a:endParaRPr lang="en-US" dirty="0">
              <a:solidFill>
                <a:srgbClr val="002060"/>
              </a:solidFill>
              <a:ea typeface="+mn-lt"/>
              <a:cs typeface="+mn-lt"/>
            </a:endParaRPr>
          </a:p>
          <a:p>
            <a:pPr indent="0">
              <a:buFont typeface="Wingdings" panose="05000000000000000000" pitchFamily="2" charset="2"/>
              <a:buNone/>
            </a:pPr>
            <a:endParaRPr lang="en-US" dirty="0">
              <a:solidFill>
                <a:srgbClr val="002060"/>
              </a:solidFill>
              <a:ea typeface="+mn-lt"/>
              <a:cs typeface="+mn-lt"/>
            </a:endParaRPr>
          </a:p>
        </p:txBody>
      </p:sp>
    </p:spTree>
    <p:extLst>
      <p:ext uri="{BB962C8B-B14F-4D97-AF65-F5344CB8AC3E}">
        <p14:creationId xmlns:p14="http://schemas.microsoft.com/office/powerpoint/2010/main" val="153870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7CD3F-8446-4FC8-849B-A88617F29EF8}"/>
              </a:ext>
            </a:extLst>
          </p:cNvPr>
          <p:cNvSpPr>
            <a:spLocks noGrp="1"/>
          </p:cNvSpPr>
          <p:nvPr>
            <p:ph idx="1"/>
          </p:nvPr>
        </p:nvSpPr>
        <p:spPr/>
        <p:txBody>
          <a:bodyPr/>
          <a:lstStyle/>
          <a:p>
            <a:pPr lvl="0" indent="0" algn="ctr">
              <a:lnSpc>
                <a:spcPct val="115000"/>
              </a:lnSpc>
              <a:spcBef>
                <a:spcPts val="0"/>
              </a:spcBef>
              <a:buClr>
                <a:schemeClr val="dk1"/>
              </a:buClr>
              <a:buSzPct val="45833"/>
              <a:buNone/>
            </a:pPr>
            <a:r>
              <a:rPr lang="en-US" sz="2800" b="1" dirty="0">
                <a:solidFill>
                  <a:schemeClr val="dk1"/>
                </a:solidFill>
              </a:rPr>
              <a:t>Youth Driven Leadership</a:t>
            </a:r>
          </a:p>
          <a:p>
            <a:pPr lvl="0" indent="0" algn="ctr">
              <a:lnSpc>
                <a:spcPct val="115000"/>
              </a:lnSpc>
              <a:spcBef>
                <a:spcPts val="0"/>
              </a:spcBef>
              <a:buClr>
                <a:schemeClr val="dk1"/>
              </a:buClr>
              <a:buSzPct val="45833"/>
              <a:buNone/>
            </a:pPr>
            <a:r>
              <a:rPr lang="en-US" sz="2800" b="1" dirty="0">
                <a:solidFill>
                  <a:schemeClr val="dk1"/>
                </a:solidFill>
              </a:rPr>
              <a:t>+</a:t>
            </a:r>
          </a:p>
          <a:p>
            <a:pPr lvl="0" indent="0" algn="ctr">
              <a:lnSpc>
                <a:spcPct val="115000"/>
              </a:lnSpc>
              <a:spcBef>
                <a:spcPts val="0"/>
              </a:spcBef>
              <a:buClr>
                <a:schemeClr val="dk1"/>
              </a:buClr>
              <a:buSzPct val="45833"/>
              <a:buNone/>
            </a:pPr>
            <a:r>
              <a:rPr lang="en-US" sz="2800" b="1" dirty="0">
                <a:solidFill>
                  <a:schemeClr val="dk1"/>
                </a:solidFill>
              </a:rPr>
              <a:t>Adaptability</a:t>
            </a:r>
          </a:p>
          <a:p>
            <a:pPr lvl="0" indent="0" algn="ctr">
              <a:lnSpc>
                <a:spcPct val="115000"/>
              </a:lnSpc>
              <a:spcBef>
                <a:spcPts val="0"/>
              </a:spcBef>
              <a:buClr>
                <a:schemeClr val="dk1"/>
              </a:buClr>
              <a:buSzPct val="45833"/>
              <a:buNone/>
            </a:pPr>
            <a:r>
              <a:rPr lang="en-US" sz="2800" b="1" dirty="0">
                <a:solidFill>
                  <a:schemeClr val="dk1"/>
                </a:solidFill>
              </a:rPr>
              <a:t>+</a:t>
            </a:r>
          </a:p>
          <a:p>
            <a:pPr lvl="0" indent="0" algn="ctr">
              <a:lnSpc>
                <a:spcPct val="115000"/>
              </a:lnSpc>
              <a:spcBef>
                <a:spcPts val="0"/>
              </a:spcBef>
              <a:buClr>
                <a:schemeClr val="dk1"/>
              </a:buClr>
              <a:buSzPct val="45833"/>
              <a:buNone/>
            </a:pPr>
            <a:r>
              <a:rPr lang="en-US" sz="2800" b="1" dirty="0">
                <a:solidFill>
                  <a:schemeClr val="dk1"/>
                </a:solidFill>
              </a:rPr>
              <a:t>Program Capacity</a:t>
            </a:r>
          </a:p>
          <a:p>
            <a:pPr lvl="0" indent="0" algn="ctr">
              <a:lnSpc>
                <a:spcPct val="115000"/>
              </a:lnSpc>
              <a:spcBef>
                <a:spcPts val="0"/>
              </a:spcBef>
              <a:buClr>
                <a:schemeClr val="dk1"/>
              </a:buClr>
              <a:buSzPct val="45833"/>
              <a:buNone/>
            </a:pPr>
            <a:r>
              <a:rPr lang="en-US" sz="2800" b="1" dirty="0">
                <a:solidFill>
                  <a:schemeClr val="dk1"/>
                </a:solidFill>
              </a:rPr>
              <a:t>=</a:t>
            </a:r>
          </a:p>
          <a:p>
            <a:pPr lvl="0" indent="0" algn="ctr">
              <a:lnSpc>
                <a:spcPct val="115000"/>
              </a:lnSpc>
              <a:spcBef>
                <a:spcPts val="0"/>
              </a:spcBef>
              <a:buClr>
                <a:schemeClr val="dk1"/>
              </a:buClr>
              <a:buSzPct val="45833"/>
              <a:buNone/>
            </a:pPr>
            <a:r>
              <a:rPr lang="en-US" sz="2800" b="1" dirty="0">
                <a:solidFill>
                  <a:schemeClr val="dk1"/>
                </a:solidFill>
              </a:rPr>
              <a:t>Sustainability</a:t>
            </a:r>
          </a:p>
          <a:p>
            <a:pPr lvl="0" indent="0">
              <a:spcBef>
                <a:spcPts val="0"/>
              </a:spcBef>
              <a:buNone/>
            </a:pPr>
            <a:endParaRPr lang="en-US" dirty="0"/>
          </a:p>
          <a:p>
            <a:pPr lvl="0" indent="0">
              <a:spcBef>
                <a:spcPts val="1200"/>
              </a:spcBef>
              <a:spcAft>
                <a:spcPts val="1200"/>
              </a:spcAft>
              <a:buNone/>
            </a:pPr>
            <a:r>
              <a:rPr lang="en-US" dirty="0"/>
              <a:t>Find out more about this definition in the </a:t>
            </a:r>
            <a:r>
              <a:rPr lang="en-US" u="sng" dirty="0">
                <a:solidFill>
                  <a:schemeClr val="hlink"/>
                </a:solidFill>
                <a:hlinkClick r:id="rId3"/>
              </a:rPr>
              <a:t>Rocking Your Youth </a:t>
            </a:r>
            <a:r>
              <a:rPr lang="en-US" u="sng" dirty="0" err="1">
                <a:solidFill>
                  <a:schemeClr val="hlink"/>
                </a:solidFill>
                <a:hlinkClick r:id="rId3"/>
              </a:rPr>
              <a:t>MOVEment</a:t>
            </a:r>
            <a:r>
              <a:rPr lang="en-US" u="sng" dirty="0">
                <a:solidFill>
                  <a:schemeClr val="hlink"/>
                </a:solidFill>
                <a:hlinkClick r:id="rId3"/>
              </a:rPr>
              <a:t>: A Guide to Rockstar Guide</a:t>
            </a:r>
            <a:endParaRPr lang="en-US" dirty="0"/>
          </a:p>
          <a:p>
            <a:pPr indent="0">
              <a:buNone/>
            </a:pPr>
            <a:endParaRPr lang="en-US" dirty="0"/>
          </a:p>
        </p:txBody>
      </p:sp>
      <p:sp>
        <p:nvSpPr>
          <p:cNvPr id="3" name="Title 2">
            <a:extLst>
              <a:ext uri="{FF2B5EF4-FFF2-40B4-BE49-F238E27FC236}">
                <a16:creationId xmlns:a16="http://schemas.microsoft.com/office/drawing/2014/main" id="{4329576A-5E14-4C92-90B3-BCECFCC782E1}"/>
              </a:ext>
            </a:extLst>
          </p:cNvPr>
          <p:cNvSpPr>
            <a:spLocks noGrp="1"/>
          </p:cNvSpPr>
          <p:nvPr>
            <p:ph type="title"/>
          </p:nvPr>
        </p:nvSpPr>
        <p:spPr/>
        <p:txBody>
          <a:bodyPr/>
          <a:lstStyle/>
          <a:p>
            <a:r>
              <a:rPr lang="en-US" dirty="0"/>
              <a:t>What is Sustainability?</a:t>
            </a:r>
          </a:p>
        </p:txBody>
      </p:sp>
      <p:sp>
        <p:nvSpPr>
          <p:cNvPr id="4" name="Footer Placeholder 3">
            <a:extLst>
              <a:ext uri="{FF2B5EF4-FFF2-40B4-BE49-F238E27FC236}">
                <a16:creationId xmlns:a16="http://schemas.microsoft.com/office/drawing/2014/main" id="{529F6541-C150-472B-908D-4F18603204FA}"/>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5" name="Slide Number Placeholder 4">
            <a:extLst>
              <a:ext uri="{FF2B5EF4-FFF2-40B4-BE49-F238E27FC236}">
                <a16:creationId xmlns:a16="http://schemas.microsoft.com/office/drawing/2014/main" id="{AE7FF5FD-772A-451A-A5A0-E7A68CD53F0B}"/>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0305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7CD3F-8446-4FC8-849B-A88617F29EF8}"/>
              </a:ext>
            </a:extLst>
          </p:cNvPr>
          <p:cNvSpPr>
            <a:spLocks noGrp="1"/>
          </p:cNvSpPr>
          <p:nvPr>
            <p:ph idx="1"/>
          </p:nvPr>
        </p:nvSpPr>
        <p:spPr/>
        <p:txBody>
          <a:bodyPr>
            <a:normAutofit fontScale="92500"/>
          </a:bodyPr>
          <a:lstStyle/>
          <a:p>
            <a:pPr marL="457200" indent="-342900">
              <a:lnSpc>
                <a:spcPct val="150000"/>
              </a:lnSpc>
              <a:spcBef>
                <a:spcPts val="0"/>
              </a:spcBef>
              <a:buSzPts val="1800"/>
            </a:pPr>
            <a:r>
              <a:rPr lang="en-US" dirty="0">
                <a:solidFill>
                  <a:schemeClr val="tx1"/>
                </a:solidFill>
              </a:rPr>
              <a:t>Provide direction in creating and defining your programs goals, activities, and outcomes</a:t>
            </a:r>
          </a:p>
          <a:p>
            <a:pPr marL="457200" indent="-342900">
              <a:lnSpc>
                <a:spcPct val="150000"/>
              </a:lnSpc>
              <a:spcBef>
                <a:spcPts val="0"/>
              </a:spcBef>
              <a:buSzPts val="1800"/>
            </a:pPr>
            <a:r>
              <a:rPr lang="en-US" dirty="0">
                <a:solidFill>
                  <a:schemeClr val="tx1"/>
                </a:solidFill>
              </a:rPr>
              <a:t>When would a logic model help?</a:t>
            </a:r>
          </a:p>
          <a:p>
            <a:pPr marL="882650" lvl="1" indent="-285750">
              <a:lnSpc>
                <a:spcPct val="150000"/>
              </a:lnSpc>
              <a:spcBef>
                <a:spcPts val="0"/>
              </a:spcBef>
              <a:buSzPts val="1400"/>
            </a:pPr>
            <a:r>
              <a:rPr lang="en-US" dirty="0">
                <a:solidFill>
                  <a:schemeClr val="tx1"/>
                </a:solidFill>
              </a:rPr>
              <a:t>When you are just starting out! And developing your first goals and plans</a:t>
            </a:r>
          </a:p>
          <a:p>
            <a:pPr marL="882650" lvl="1" indent="-285750">
              <a:lnSpc>
                <a:spcPct val="150000"/>
              </a:lnSpc>
              <a:spcBef>
                <a:spcPts val="0"/>
              </a:spcBef>
              <a:buSzPts val="1400"/>
            </a:pPr>
            <a:r>
              <a:rPr lang="en-US" dirty="0">
                <a:solidFill>
                  <a:schemeClr val="tx1"/>
                </a:solidFill>
              </a:rPr>
              <a:t>At times you feel overwhelmed about how much is going on and being done </a:t>
            </a:r>
            <a:r>
              <a:rPr lang="en-US" i="1" dirty="0">
                <a:solidFill>
                  <a:schemeClr val="tx1"/>
                </a:solidFill>
              </a:rPr>
              <a:t>but </a:t>
            </a:r>
            <a:r>
              <a:rPr lang="en-US" dirty="0">
                <a:solidFill>
                  <a:schemeClr val="tx1"/>
                </a:solidFill>
              </a:rPr>
              <a:t>underwhelmed by your success</a:t>
            </a:r>
          </a:p>
          <a:p>
            <a:pPr marL="882650" lvl="1" indent="-285750">
              <a:lnSpc>
                <a:spcPct val="150000"/>
              </a:lnSpc>
              <a:spcBef>
                <a:spcPts val="0"/>
              </a:spcBef>
              <a:buSzPts val="1400"/>
            </a:pPr>
            <a:r>
              <a:rPr lang="en-US" dirty="0">
                <a:solidFill>
                  <a:schemeClr val="tx1"/>
                </a:solidFill>
              </a:rPr>
              <a:t>When you are running a really successful program and want to document to duplicate!</a:t>
            </a:r>
          </a:p>
          <a:p>
            <a:pPr marL="457200" indent="-342900">
              <a:lnSpc>
                <a:spcPct val="150000"/>
              </a:lnSpc>
              <a:spcBef>
                <a:spcPts val="0"/>
              </a:spcBef>
              <a:buSzPts val="1800"/>
            </a:pPr>
            <a:r>
              <a:rPr lang="en-US" dirty="0">
                <a:solidFill>
                  <a:schemeClr val="tx1"/>
                </a:solidFill>
              </a:rPr>
              <a:t>Development of a logic model is a group effort and must include youth voice</a:t>
            </a:r>
          </a:p>
          <a:p>
            <a:pPr marL="457200" indent="-342900">
              <a:lnSpc>
                <a:spcPct val="150000"/>
              </a:lnSpc>
              <a:spcBef>
                <a:spcPts val="0"/>
              </a:spcBef>
              <a:buSzPts val="1800"/>
            </a:pPr>
            <a:r>
              <a:rPr lang="en-US" dirty="0">
                <a:solidFill>
                  <a:schemeClr val="tx1"/>
                </a:solidFill>
              </a:rPr>
              <a:t>More resources on how to approach logic modeling can be found here:</a:t>
            </a:r>
          </a:p>
          <a:p>
            <a:pPr marL="882650" lvl="1" indent="-285750">
              <a:lnSpc>
                <a:spcPct val="150000"/>
              </a:lnSpc>
              <a:spcBef>
                <a:spcPts val="0"/>
              </a:spcBef>
              <a:buSzPts val="1400"/>
            </a:pPr>
            <a:r>
              <a:rPr lang="en-US" u="sng" dirty="0">
                <a:solidFill>
                  <a:srgbClr val="0000FF"/>
                </a:solidFill>
                <a:hlinkClick r:id="rId3">
                  <a:extLst>
                    <a:ext uri="{A12FA001-AC4F-418D-AE19-62706E023703}">
                      <ahyp:hlinkClr xmlns="" xmlns:ahyp="http://schemas.microsoft.com/office/drawing/2018/hyperlinkcolor" val="tx"/>
                    </a:ext>
                  </a:extLst>
                </a:hlinkClick>
              </a:rPr>
              <a:t>Why and How to do Logic Models</a:t>
            </a:r>
            <a:endParaRPr lang="en-US" dirty="0">
              <a:solidFill>
                <a:srgbClr val="0000FF"/>
              </a:solidFill>
            </a:endParaRPr>
          </a:p>
          <a:p>
            <a:pPr marL="882650" lvl="1" indent="-285750">
              <a:lnSpc>
                <a:spcPct val="150000"/>
              </a:lnSpc>
              <a:spcBef>
                <a:spcPts val="0"/>
              </a:spcBef>
              <a:buSzPts val="1400"/>
            </a:pPr>
            <a:r>
              <a:rPr lang="en-US" u="sng" dirty="0">
                <a:solidFill>
                  <a:srgbClr val="0000FF"/>
                </a:solidFill>
                <a:hlinkClick r:id="rId3">
                  <a:extLst>
                    <a:ext uri="{A12FA001-AC4F-418D-AE19-62706E023703}">
                      <ahyp:hlinkClr xmlns="" xmlns:ahyp="http://schemas.microsoft.com/office/drawing/2018/hyperlinkcolor" val="tx"/>
                    </a:ext>
                  </a:extLst>
                </a:hlinkClick>
              </a:rPr>
              <a:t>Logic Models for Youth Leaders (Webinar)</a:t>
            </a:r>
            <a:r>
              <a:rPr lang="en-US" dirty="0">
                <a:solidFill>
                  <a:srgbClr val="0000FF"/>
                </a:solidFill>
              </a:rPr>
              <a:t>	</a:t>
            </a:r>
          </a:p>
          <a:p>
            <a:pPr marL="882650" lvl="1" indent="-285750">
              <a:lnSpc>
                <a:spcPct val="150000"/>
              </a:lnSpc>
              <a:spcBef>
                <a:spcPts val="0"/>
              </a:spcBef>
              <a:buSzPts val="1400"/>
            </a:pPr>
            <a:r>
              <a:rPr lang="en-US" dirty="0">
                <a:solidFill>
                  <a:srgbClr val="0000FF"/>
                </a:solidFill>
                <a:hlinkClick r:id="rId3">
                  <a:extLst>
                    <a:ext uri="{A12FA001-AC4F-418D-AE19-62706E023703}">
                      <ahyp:hlinkClr xmlns="" xmlns:ahyp="http://schemas.microsoft.com/office/drawing/2018/hyperlinkcolor" val="tx"/>
                    </a:ext>
                  </a:extLst>
                </a:hlinkClick>
              </a:rPr>
              <a:t>Youth MOVE Youth Peer Logic Model (Example)</a:t>
            </a:r>
            <a:endParaRPr lang="en-US" dirty="0">
              <a:solidFill>
                <a:srgbClr val="0000FF"/>
              </a:solidFill>
            </a:endParaRPr>
          </a:p>
          <a:p>
            <a:pPr marL="882650" lvl="1" indent="-285750">
              <a:lnSpc>
                <a:spcPct val="150000"/>
              </a:lnSpc>
              <a:spcBef>
                <a:spcPts val="0"/>
              </a:spcBef>
              <a:buSzPts val="1400"/>
            </a:pPr>
            <a:r>
              <a:rPr lang="en-US" dirty="0">
                <a:solidFill>
                  <a:schemeClr val="tx1"/>
                </a:solidFill>
                <a:hlinkClick r:id="rId3"/>
              </a:rPr>
              <a:t>Blank Logic Model Template</a:t>
            </a:r>
            <a:endParaRPr lang="en-US" dirty="0">
              <a:solidFill>
                <a:schemeClr val="tx1"/>
              </a:solidFill>
            </a:endParaRPr>
          </a:p>
          <a:p>
            <a:pPr indent="0">
              <a:buNone/>
            </a:pPr>
            <a:endParaRPr lang="en-US" dirty="0"/>
          </a:p>
        </p:txBody>
      </p:sp>
      <p:sp>
        <p:nvSpPr>
          <p:cNvPr id="3" name="Title 2">
            <a:extLst>
              <a:ext uri="{FF2B5EF4-FFF2-40B4-BE49-F238E27FC236}">
                <a16:creationId xmlns:a16="http://schemas.microsoft.com/office/drawing/2014/main" id="{4329576A-5E14-4C92-90B3-BCECFCC782E1}"/>
              </a:ext>
            </a:extLst>
          </p:cNvPr>
          <p:cNvSpPr>
            <a:spLocks noGrp="1"/>
          </p:cNvSpPr>
          <p:nvPr>
            <p:ph type="title"/>
          </p:nvPr>
        </p:nvSpPr>
        <p:spPr/>
        <p:txBody>
          <a:bodyPr/>
          <a:lstStyle/>
          <a:p>
            <a:r>
              <a:rPr lang="en-US" dirty="0"/>
              <a:t>The Importance of Logic Models</a:t>
            </a:r>
          </a:p>
        </p:txBody>
      </p:sp>
      <p:sp>
        <p:nvSpPr>
          <p:cNvPr id="4" name="Footer Placeholder 3">
            <a:extLst>
              <a:ext uri="{FF2B5EF4-FFF2-40B4-BE49-F238E27FC236}">
                <a16:creationId xmlns:a16="http://schemas.microsoft.com/office/drawing/2014/main" id="{32D01537-AE32-43DD-B925-6BB009B6DF99}"/>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5" name="Slide Number Placeholder 4">
            <a:extLst>
              <a:ext uri="{FF2B5EF4-FFF2-40B4-BE49-F238E27FC236}">
                <a16:creationId xmlns:a16="http://schemas.microsoft.com/office/drawing/2014/main" id="{FE5F1E0A-8338-4B49-855C-BE50B4D8A782}"/>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5343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Theory of Change Logic Model</a:t>
            </a:r>
          </a:p>
        </p:txBody>
      </p:sp>
      <p:sp>
        <p:nvSpPr>
          <p:cNvPr id="7" name="TextBox 6"/>
          <p:cNvSpPr txBox="1"/>
          <p:nvPr/>
        </p:nvSpPr>
        <p:spPr>
          <a:xfrm>
            <a:off x="1206230" y="2553588"/>
            <a:ext cx="1750979" cy="2354491"/>
          </a:xfrm>
          <a:prstGeom prst="rect">
            <a:avLst/>
          </a:prstGeom>
          <a:noFill/>
          <a:ln>
            <a:solidFill>
              <a:schemeClr val="tx1"/>
            </a:solidFill>
          </a:ln>
        </p:spPr>
        <p:txBody>
          <a:bodyPr wrap="square" rtlCol="0">
            <a:spAutoFit/>
          </a:bodyPr>
          <a:lstStyle/>
          <a:p>
            <a:r>
              <a:rPr lang="en-US" sz="1050" b="1" dirty="0">
                <a:latin typeface="Quattrocento Sans" panose="020B0604020202020204" charset="0"/>
              </a:rPr>
              <a:t>Inputs/Resources:</a:t>
            </a: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p:txBody>
      </p:sp>
      <p:sp>
        <p:nvSpPr>
          <p:cNvPr id="8" name="TextBox 7"/>
          <p:cNvSpPr txBox="1"/>
          <p:nvPr/>
        </p:nvSpPr>
        <p:spPr>
          <a:xfrm>
            <a:off x="3514432" y="2553584"/>
            <a:ext cx="1750979" cy="2354491"/>
          </a:xfrm>
          <a:prstGeom prst="rect">
            <a:avLst/>
          </a:prstGeom>
          <a:noFill/>
          <a:ln>
            <a:solidFill>
              <a:schemeClr val="tx1"/>
            </a:solidFill>
          </a:ln>
        </p:spPr>
        <p:txBody>
          <a:bodyPr wrap="square" rtlCol="0">
            <a:spAutoFit/>
          </a:bodyPr>
          <a:lstStyle/>
          <a:p>
            <a:r>
              <a:rPr lang="en-US" sz="1050" b="1" dirty="0">
                <a:latin typeface="Quattrocento Sans" panose="020B0604020202020204" charset="0"/>
              </a:rPr>
              <a:t>Goals:</a:t>
            </a: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p:txBody>
      </p:sp>
      <p:sp>
        <p:nvSpPr>
          <p:cNvPr id="9" name="TextBox 8"/>
          <p:cNvSpPr txBox="1"/>
          <p:nvPr/>
        </p:nvSpPr>
        <p:spPr>
          <a:xfrm>
            <a:off x="5827788" y="2553583"/>
            <a:ext cx="1768554" cy="2354491"/>
          </a:xfrm>
          <a:prstGeom prst="rect">
            <a:avLst/>
          </a:prstGeom>
          <a:noFill/>
          <a:ln>
            <a:solidFill>
              <a:schemeClr val="tx1"/>
            </a:solidFill>
          </a:ln>
        </p:spPr>
        <p:txBody>
          <a:bodyPr wrap="square" rtlCol="0">
            <a:spAutoFit/>
          </a:bodyPr>
          <a:lstStyle/>
          <a:p>
            <a:r>
              <a:rPr lang="en-US" sz="1050" b="1" dirty="0">
                <a:latin typeface="Quattrocento Sans" panose="020B0604020202020204" charset="0"/>
              </a:rPr>
              <a:t>Strategies/Activities:</a:t>
            </a: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p:txBody>
      </p:sp>
      <p:sp>
        <p:nvSpPr>
          <p:cNvPr id="10" name="TextBox 9"/>
          <p:cNvSpPr txBox="1"/>
          <p:nvPr/>
        </p:nvSpPr>
        <p:spPr>
          <a:xfrm>
            <a:off x="8055010" y="2553583"/>
            <a:ext cx="1768554" cy="2354491"/>
          </a:xfrm>
          <a:prstGeom prst="rect">
            <a:avLst/>
          </a:prstGeom>
          <a:noFill/>
          <a:ln>
            <a:solidFill>
              <a:schemeClr val="tx1"/>
            </a:solidFill>
          </a:ln>
        </p:spPr>
        <p:txBody>
          <a:bodyPr wrap="square" rtlCol="0">
            <a:spAutoFit/>
          </a:bodyPr>
          <a:lstStyle/>
          <a:p>
            <a:r>
              <a:rPr lang="en-US" sz="1050" b="1" dirty="0">
                <a:latin typeface="Quattrocento Sans" panose="020B0604020202020204" charset="0"/>
              </a:rPr>
              <a:t>Outcomes:</a:t>
            </a: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a:p>
            <a:endParaRPr lang="en-US" sz="1050" b="1" dirty="0">
              <a:latin typeface="Quattrocento Sans" panose="020B0604020202020204" charset="0"/>
            </a:endParaRPr>
          </a:p>
        </p:txBody>
      </p:sp>
      <p:sp>
        <p:nvSpPr>
          <p:cNvPr id="11" name="Right Arrow 10"/>
          <p:cNvSpPr/>
          <p:nvPr/>
        </p:nvSpPr>
        <p:spPr>
          <a:xfrm>
            <a:off x="3023965" y="3537241"/>
            <a:ext cx="325156" cy="387171"/>
          </a:xfrm>
          <a:prstGeom prst="rightArrow">
            <a:avLst/>
          </a:prstGeom>
          <a:solidFill>
            <a:srgbClr val="5771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Quattrocento Sans" panose="020B0604020202020204" charset="0"/>
            </a:endParaRPr>
          </a:p>
        </p:txBody>
      </p:sp>
      <p:sp>
        <p:nvSpPr>
          <p:cNvPr id="12" name="Right Arrow 11"/>
          <p:cNvSpPr/>
          <p:nvPr/>
        </p:nvSpPr>
        <p:spPr>
          <a:xfrm>
            <a:off x="5371056" y="3537246"/>
            <a:ext cx="325156" cy="387171"/>
          </a:xfrm>
          <a:prstGeom prst="rightArrow">
            <a:avLst/>
          </a:prstGeom>
          <a:solidFill>
            <a:srgbClr val="5771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Quattrocento Sans" panose="020B0604020202020204" charset="0"/>
            </a:endParaRPr>
          </a:p>
        </p:txBody>
      </p:sp>
      <p:sp>
        <p:nvSpPr>
          <p:cNvPr id="13" name="Right Arrow 12"/>
          <p:cNvSpPr/>
          <p:nvPr/>
        </p:nvSpPr>
        <p:spPr>
          <a:xfrm>
            <a:off x="7663098" y="3537242"/>
            <a:ext cx="325156" cy="387171"/>
          </a:xfrm>
          <a:prstGeom prst="rightArrow">
            <a:avLst/>
          </a:prstGeom>
          <a:solidFill>
            <a:srgbClr val="5771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Quattrocento Sans" panose="020B0604020202020204" charset="0"/>
            </a:endParaRPr>
          </a:p>
        </p:txBody>
      </p:sp>
      <p:sp>
        <p:nvSpPr>
          <p:cNvPr id="14" name="Left-Right Arrow 13"/>
          <p:cNvSpPr/>
          <p:nvPr/>
        </p:nvSpPr>
        <p:spPr>
          <a:xfrm>
            <a:off x="878949" y="5414833"/>
            <a:ext cx="9309370" cy="57316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Quattrocento Sans" panose="020B0604020202020204" charset="0"/>
            </a:endParaRPr>
          </a:p>
        </p:txBody>
      </p:sp>
      <p:sp>
        <p:nvSpPr>
          <p:cNvPr id="15" name="TextBox 14"/>
          <p:cNvSpPr txBox="1"/>
          <p:nvPr/>
        </p:nvSpPr>
        <p:spPr>
          <a:xfrm>
            <a:off x="1454686" y="5547421"/>
            <a:ext cx="8157896" cy="323165"/>
          </a:xfrm>
          <a:prstGeom prst="rect">
            <a:avLst/>
          </a:prstGeom>
          <a:noFill/>
        </p:spPr>
        <p:txBody>
          <a:bodyPr wrap="square" rtlCol="0">
            <a:spAutoFit/>
          </a:bodyPr>
          <a:lstStyle/>
          <a:p>
            <a:pPr algn="ctr"/>
            <a:r>
              <a:rPr lang="en-US" sz="1500" b="1" dirty="0">
                <a:solidFill>
                  <a:schemeClr val="bg1"/>
                </a:solidFill>
                <a:latin typeface="Quattrocento Sans" panose="020B0604020202020204" charset="0"/>
              </a:rPr>
              <a:t>Continuous Quality Improvement &amp; Evaluation</a:t>
            </a:r>
          </a:p>
        </p:txBody>
      </p:sp>
      <p:sp>
        <p:nvSpPr>
          <p:cNvPr id="16" name="TextBox 15"/>
          <p:cNvSpPr txBox="1"/>
          <p:nvPr/>
        </p:nvSpPr>
        <p:spPr>
          <a:xfrm>
            <a:off x="1206230" y="1411836"/>
            <a:ext cx="4194029" cy="900246"/>
          </a:xfrm>
          <a:prstGeom prst="rect">
            <a:avLst/>
          </a:prstGeom>
          <a:noFill/>
          <a:ln>
            <a:solidFill>
              <a:schemeClr val="tx1"/>
            </a:solidFill>
          </a:ln>
        </p:spPr>
        <p:txBody>
          <a:bodyPr wrap="square" rtlCol="0">
            <a:spAutoFit/>
          </a:bodyPr>
          <a:lstStyle/>
          <a:p>
            <a:pPr algn="ctr"/>
            <a:r>
              <a:rPr lang="en-US" sz="1050" b="1" dirty="0">
                <a:latin typeface="Quattrocento Sans" panose="020B0604020202020204" charset="0"/>
              </a:rPr>
              <a:t>Mission Statement</a:t>
            </a: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p:txBody>
      </p:sp>
      <p:sp>
        <p:nvSpPr>
          <p:cNvPr id="17" name="TextBox 16"/>
          <p:cNvSpPr txBox="1"/>
          <p:nvPr/>
        </p:nvSpPr>
        <p:spPr>
          <a:xfrm>
            <a:off x="5619908" y="1411836"/>
            <a:ext cx="4194029" cy="900246"/>
          </a:xfrm>
          <a:prstGeom prst="rect">
            <a:avLst/>
          </a:prstGeom>
          <a:noFill/>
          <a:ln>
            <a:solidFill>
              <a:schemeClr val="tx1"/>
            </a:solidFill>
          </a:ln>
        </p:spPr>
        <p:txBody>
          <a:bodyPr wrap="square" rtlCol="0">
            <a:spAutoFit/>
          </a:bodyPr>
          <a:lstStyle/>
          <a:p>
            <a:pPr algn="ctr"/>
            <a:r>
              <a:rPr lang="en-US" sz="1050" b="1" dirty="0">
                <a:latin typeface="Quattrocento Sans" panose="020B0604020202020204" charset="0"/>
              </a:rPr>
              <a:t>Vision Statement/Impact Statement</a:t>
            </a: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a:p>
            <a:pPr algn="ctr"/>
            <a:endParaRPr lang="en-US" sz="1050" b="1" dirty="0">
              <a:latin typeface="Quattrocento Sans" panose="020B0604020202020204" charset="0"/>
            </a:endParaRPr>
          </a:p>
        </p:txBody>
      </p:sp>
    </p:spTree>
    <p:extLst>
      <p:ext uri="{BB962C8B-B14F-4D97-AF65-F5344CB8AC3E}">
        <p14:creationId xmlns:p14="http://schemas.microsoft.com/office/powerpoint/2010/main" val="1208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65773" indent="-342900">
              <a:spcBef>
                <a:spcPts val="0"/>
              </a:spcBef>
              <a:buSzPct val="100000"/>
            </a:pPr>
            <a:r>
              <a:rPr lang="en-US" dirty="0"/>
              <a:t>Strategic planning is a tool for organizational development and a process to give direction to your work</a:t>
            </a:r>
          </a:p>
          <a:p>
            <a:pPr marL="465773" indent="-342900">
              <a:spcBef>
                <a:spcPts val="0"/>
              </a:spcBef>
              <a:buSzPct val="100000"/>
            </a:pPr>
            <a:r>
              <a:rPr lang="en-US" dirty="0"/>
              <a:t>Plans often include short, medium, and long term goals for the next 1 to 5 years</a:t>
            </a:r>
          </a:p>
          <a:p>
            <a:pPr marL="465773" indent="-342900">
              <a:spcBef>
                <a:spcPts val="0"/>
              </a:spcBef>
              <a:buSzPct val="100000"/>
            </a:pPr>
            <a:r>
              <a:rPr lang="en-US" dirty="0"/>
              <a:t>Goals should be SMARTIE (example: </a:t>
            </a:r>
            <a:r>
              <a:rPr lang="en-US" u="sng" dirty="0">
                <a:solidFill>
                  <a:schemeClr val="hlink"/>
                </a:solidFill>
                <a:hlinkClick r:id="rId3"/>
              </a:rPr>
              <a:t>goals worksheet here</a:t>
            </a:r>
            <a:r>
              <a:rPr lang="en-US" dirty="0"/>
              <a:t>)</a:t>
            </a:r>
          </a:p>
          <a:p>
            <a:pPr marL="914400" lvl="1" indent="-310832">
              <a:spcBef>
                <a:spcPts val="0"/>
              </a:spcBef>
              <a:buSzPct val="100000"/>
              <a:buChar char="○"/>
            </a:pPr>
            <a:r>
              <a:rPr lang="en-US" dirty="0"/>
              <a:t>Specific</a:t>
            </a:r>
          </a:p>
          <a:p>
            <a:pPr marL="914400" lvl="1" indent="-310832">
              <a:spcBef>
                <a:spcPts val="0"/>
              </a:spcBef>
              <a:buSzPct val="100000"/>
              <a:buChar char="○"/>
            </a:pPr>
            <a:r>
              <a:rPr lang="en-US" dirty="0"/>
              <a:t>Measurable</a:t>
            </a:r>
          </a:p>
          <a:p>
            <a:pPr marL="914400" lvl="1" indent="-310832">
              <a:spcBef>
                <a:spcPts val="0"/>
              </a:spcBef>
              <a:buSzPct val="100000"/>
              <a:buChar char="○"/>
            </a:pPr>
            <a:r>
              <a:rPr lang="en-US" dirty="0"/>
              <a:t>Achievable</a:t>
            </a:r>
          </a:p>
          <a:p>
            <a:pPr marL="914400" lvl="1" indent="-310832">
              <a:spcBef>
                <a:spcPts val="0"/>
              </a:spcBef>
              <a:buSzPct val="100000"/>
              <a:buChar char="○"/>
            </a:pPr>
            <a:r>
              <a:rPr lang="en-US" dirty="0"/>
              <a:t>Relevant</a:t>
            </a:r>
          </a:p>
          <a:p>
            <a:pPr marL="914400" lvl="1" indent="-310832">
              <a:spcBef>
                <a:spcPts val="0"/>
              </a:spcBef>
              <a:buSzPct val="100000"/>
              <a:buChar char="○"/>
            </a:pPr>
            <a:r>
              <a:rPr lang="en-US" smtClean="0"/>
              <a:t>Time-Bound</a:t>
            </a:r>
            <a:endParaRPr lang="en-US" dirty="0"/>
          </a:p>
          <a:p>
            <a:pPr marL="914400" lvl="1" indent="-310832">
              <a:spcBef>
                <a:spcPts val="0"/>
              </a:spcBef>
              <a:buSzPct val="100000"/>
              <a:buChar char="○"/>
            </a:pPr>
            <a:r>
              <a:rPr lang="en-US" dirty="0"/>
              <a:t>Inclusive</a:t>
            </a:r>
          </a:p>
          <a:p>
            <a:pPr marL="914400" lvl="1" indent="-310832">
              <a:spcBef>
                <a:spcPts val="0"/>
              </a:spcBef>
              <a:buSzPct val="100000"/>
              <a:buChar char="○"/>
            </a:pPr>
            <a:r>
              <a:rPr lang="en-US" dirty="0"/>
              <a:t>Equitable</a:t>
            </a:r>
          </a:p>
          <a:p>
            <a:pPr lvl="0" indent="0">
              <a:spcBef>
                <a:spcPts val="1200"/>
              </a:spcBef>
              <a:buNone/>
            </a:pPr>
            <a:r>
              <a:rPr lang="en-US" u="sng" dirty="0">
                <a:solidFill>
                  <a:schemeClr val="hlink"/>
                </a:solidFill>
                <a:hlinkClick r:id="rId3"/>
              </a:rPr>
              <a:t>Strategic Planning for Youth </a:t>
            </a:r>
            <a:r>
              <a:rPr lang="en-US" u="sng" dirty="0" err="1">
                <a:solidFill>
                  <a:schemeClr val="hlink"/>
                </a:solidFill>
                <a:hlinkClick r:id="rId3"/>
              </a:rPr>
              <a:t>Organisations</a:t>
            </a:r>
            <a:endParaRPr lang="en-US" dirty="0"/>
          </a:p>
          <a:p>
            <a:pPr lvl="0" indent="0">
              <a:spcBef>
                <a:spcPts val="1200"/>
              </a:spcBef>
              <a:spcAft>
                <a:spcPts val="1200"/>
              </a:spcAft>
              <a:buNone/>
            </a:pPr>
            <a:r>
              <a:rPr lang="en-US" u="sng" dirty="0">
                <a:solidFill>
                  <a:schemeClr val="hlink"/>
                </a:solidFill>
                <a:hlinkClick r:id="rId3"/>
              </a:rPr>
              <a:t>#Things2Consider Strategic Planning</a:t>
            </a:r>
            <a:endParaRPr lang="en-US" dirty="0"/>
          </a:p>
          <a:p>
            <a:pPr indent="0">
              <a:buNone/>
            </a:pPr>
            <a:endParaRPr lang="en-US" dirty="0"/>
          </a:p>
        </p:txBody>
      </p:sp>
      <p:sp>
        <p:nvSpPr>
          <p:cNvPr id="3" name="Title 2"/>
          <p:cNvSpPr>
            <a:spLocks noGrp="1"/>
          </p:cNvSpPr>
          <p:nvPr>
            <p:ph type="title"/>
          </p:nvPr>
        </p:nvSpPr>
        <p:spPr/>
        <p:txBody>
          <a:bodyPr/>
          <a:lstStyle/>
          <a:p>
            <a:r>
              <a:rPr lang="en-US" dirty="0"/>
              <a:t>The Importance of Strategic Planning</a:t>
            </a:r>
          </a:p>
        </p:txBody>
      </p:sp>
    </p:spTree>
    <p:extLst>
      <p:ext uri="{BB962C8B-B14F-4D97-AF65-F5344CB8AC3E}">
        <p14:creationId xmlns:p14="http://schemas.microsoft.com/office/powerpoint/2010/main" val="184361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t>Determine if you’ve met your goals</a:t>
            </a:r>
          </a:p>
          <a:p>
            <a:pPr>
              <a:lnSpc>
                <a:spcPct val="150000"/>
              </a:lnSpc>
            </a:pPr>
            <a:r>
              <a:rPr lang="en-US" dirty="0"/>
              <a:t>Utilize data-informed decision making</a:t>
            </a:r>
          </a:p>
          <a:p>
            <a:pPr>
              <a:lnSpc>
                <a:spcPct val="150000"/>
              </a:lnSpc>
            </a:pPr>
            <a:r>
              <a:rPr lang="en-US" dirty="0"/>
              <a:t>Support quality improvement efforts</a:t>
            </a:r>
          </a:p>
          <a:p>
            <a:pPr>
              <a:lnSpc>
                <a:spcPct val="150000"/>
              </a:lnSpc>
            </a:pPr>
            <a:r>
              <a:rPr lang="en-US" dirty="0"/>
              <a:t>Share your successes</a:t>
            </a:r>
          </a:p>
          <a:p>
            <a:pPr>
              <a:lnSpc>
                <a:spcPct val="150000"/>
              </a:lnSpc>
            </a:pPr>
            <a:r>
              <a:rPr lang="en-US" dirty="0"/>
              <a:t>Support sustainability efforts</a:t>
            </a:r>
          </a:p>
          <a:p>
            <a:pPr>
              <a:lnSpc>
                <a:spcPct val="150000"/>
              </a:lnSpc>
            </a:pPr>
            <a:r>
              <a:rPr lang="en-US" dirty="0"/>
              <a:t>Support advocacy efforts</a:t>
            </a:r>
          </a:p>
          <a:p>
            <a:pPr>
              <a:lnSpc>
                <a:spcPct val="150000"/>
              </a:lnSpc>
            </a:pPr>
            <a:endParaRPr lang="en-US" dirty="0"/>
          </a:p>
          <a:p>
            <a:pPr>
              <a:lnSpc>
                <a:spcPct val="150000"/>
              </a:lnSpc>
            </a:pPr>
            <a:endParaRPr lang="en-US" dirty="0"/>
          </a:p>
        </p:txBody>
      </p:sp>
      <p:sp>
        <p:nvSpPr>
          <p:cNvPr id="3" name="Title 2"/>
          <p:cNvSpPr>
            <a:spLocks noGrp="1"/>
          </p:cNvSpPr>
          <p:nvPr>
            <p:ph type="title"/>
          </p:nvPr>
        </p:nvSpPr>
        <p:spPr/>
        <p:txBody>
          <a:bodyPr/>
          <a:lstStyle/>
          <a:p>
            <a:r>
              <a:rPr lang="en-US" dirty="0"/>
              <a:t>Why Evaluate?</a:t>
            </a:r>
          </a:p>
        </p:txBody>
      </p:sp>
    </p:spTree>
    <p:extLst>
      <p:ext uri="{BB962C8B-B14F-4D97-AF65-F5344CB8AC3E}">
        <p14:creationId xmlns:p14="http://schemas.microsoft.com/office/powerpoint/2010/main" val="339106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idx="1"/>
          </p:nvPr>
        </p:nvSpPr>
        <p:spPr>
          <a:prstGeom prst="rect">
            <a:avLst/>
          </a:prstGeom>
          <a:noFill/>
          <a:ln>
            <a:noFill/>
          </a:ln>
        </p:spPr>
        <p:txBody>
          <a:bodyPr vert="horz" lIns="91425" tIns="91425" rIns="91425" bIns="91425" rtlCol="0" anchor="t" anchorCtr="0">
            <a:noAutofit/>
          </a:bodyPr>
          <a:lstStyle/>
          <a:p>
            <a:pPr marL="342900" indent="-342900">
              <a:spcBef>
                <a:spcPts val="0"/>
              </a:spcBef>
              <a:buClr>
                <a:schemeClr val="dk1"/>
              </a:buClr>
              <a:buSzPct val="25000"/>
              <a:buNone/>
            </a:pPr>
            <a:r>
              <a:rPr lang="en" sz="1400">
                <a:solidFill>
                  <a:schemeClr val="dk1"/>
                </a:solidFill>
                <a:latin typeface="Galdeano"/>
                <a:ea typeface="Galdeano"/>
                <a:cs typeface="Galdeano"/>
                <a:sym typeface="Galdeano"/>
              </a:rPr>
              <a:t>  </a:t>
            </a:r>
          </a:p>
        </p:txBody>
      </p:sp>
      <p:pic>
        <p:nvPicPr>
          <p:cNvPr id="88" name="Shape 88"/>
          <p:cNvPicPr preferRelativeResize="0"/>
          <p:nvPr/>
        </p:nvPicPr>
        <p:blipFill rotWithShape="1">
          <a:blip r:embed="rId3">
            <a:alphaModFix/>
            <a:duotone>
              <a:schemeClr val="accent6">
                <a:shade val="45000"/>
                <a:satMod val="135000"/>
              </a:schemeClr>
              <a:prstClr val="white"/>
            </a:duotone>
          </a:blip>
          <a:srcRect/>
          <a:stretch/>
        </p:blipFill>
        <p:spPr>
          <a:xfrm>
            <a:off x="-558792" y="1283407"/>
            <a:ext cx="7803728" cy="4101743"/>
          </a:xfrm>
          <a:prstGeom prst="rect">
            <a:avLst/>
          </a:prstGeom>
          <a:noFill/>
          <a:ln>
            <a:noFill/>
          </a:ln>
        </p:spPr>
      </p:pic>
      <p:sp>
        <p:nvSpPr>
          <p:cNvPr id="89" name="Shape 89"/>
          <p:cNvSpPr txBox="1"/>
          <p:nvPr/>
        </p:nvSpPr>
        <p:spPr>
          <a:xfrm>
            <a:off x="344398" y="6352012"/>
            <a:ext cx="6408599" cy="279898"/>
          </a:xfrm>
          <a:prstGeom prst="rect">
            <a:avLst/>
          </a:prstGeom>
          <a:noFill/>
          <a:ln>
            <a:noFill/>
          </a:ln>
        </p:spPr>
        <p:txBody>
          <a:bodyPr lIns="91425" tIns="91425" rIns="91425" bIns="91425" anchor="t" anchorCtr="0">
            <a:noAutofit/>
          </a:bodyPr>
          <a:lstStyle/>
          <a:p>
            <a:pPr>
              <a:buClr>
                <a:schemeClr val="dk1"/>
              </a:buClr>
              <a:buSzPct val="25000"/>
            </a:pPr>
            <a:r>
              <a:rPr lang="en" sz="1000" dirty="0">
                <a:solidFill>
                  <a:schemeClr val="dk1"/>
                </a:solidFill>
                <a:latin typeface="Calibri"/>
                <a:ea typeface="Calibri"/>
                <a:cs typeface="Calibri"/>
                <a:sym typeface="Calibri"/>
              </a:rPr>
              <a:t>Figure 1. Evaluation Cycle </a:t>
            </a:r>
            <a:r>
              <a:rPr lang="en" sz="1000" u="sng" dirty="0">
                <a:solidFill>
                  <a:schemeClr val="hlink"/>
                </a:solidFill>
                <a:latin typeface="Calibri"/>
                <a:ea typeface="Calibri"/>
                <a:cs typeface="Calibri"/>
                <a:sym typeface="Calibri"/>
                <a:hlinkClick r:id="rId4"/>
              </a:rPr>
              <a:t>CNCS, 2016</a:t>
            </a:r>
          </a:p>
        </p:txBody>
      </p:sp>
      <p:sp>
        <p:nvSpPr>
          <p:cNvPr id="2" name="Title 1"/>
          <p:cNvSpPr>
            <a:spLocks noGrp="1"/>
          </p:cNvSpPr>
          <p:nvPr>
            <p:ph type="title"/>
          </p:nvPr>
        </p:nvSpPr>
        <p:spPr>
          <a:xfrm>
            <a:off x="1752600" y="5499850"/>
            <a:ext cx="8382000" cy="914400"/>
          </a:xfrm>
        </p:spPr>
        <p:txBody>
          <a:bodyPr/>
          <a:lstStyle/>
          <a:p>
            <a:r>
              <a:rPr lang="en-US" dirty="0"/>
              <a:t>Evaluation Cycle</a:t>
            </a:r>
          </a:p>
        </p:txBody>
      </p:sp>
      <p:sp>
        <p:nvSpPr>
          <p:cNvPr id="6" name="Title 1"/>
          <p:cNvSpPr txBox="1">
            <a:spLocks/>
          </p:cNvSpPr>
          <p:nvPr/>
        </p:nvSpPr>
        <p:spPr>
          <a:xfrm>
            <a:off x="5760396" y="4700657"/>
            <a:ext cx="8382000" cy="914400"/>
          </a:xfrm>
          <a:prstGeom prst="rect">
            <a:avLst/>
          </a:prstGeom>
        </p:spPr>
        <p:txBody>
          <a:bodyPr vert="horz" lIns="0" tIns="60949" rIns="0" bIns="60949" rtlCol="0" anchor="ctr">
            <a:normAutofit/>
          </a:bodyPr>
          <a:lstStyle>
            <a:lvl1pPr algn="l" defTabSz="1218987" rtl="0" eaLnBrk="1" latinLnBrk="0" hangingPunct="1">
              <a:spcBef>
                <a:spcPct val="0"/>
              </a:spcBef>
              <a:buNone/>
              <a:defRPr sz="3600" b="1" kern="120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a:t> Creating an Evaluation Plan </a:t>
            </a:r>
            <a:endParaRPr lang="en-US" dirty="0"/>
          </a:p>
        </p:txBody>
      </p:sp>
      <p:graphicFrame>
        <p:nvGraphicFramePr>
          <p:cNvPr id="7" name="Diagram 6"/>
          <p:cNvGraphicFramePr/>
          <p:nvPr>
            <p:extLst>
              <p:ext uri="{D42A27DB-BD31-4B8C-83A1-F6EECF244321}">
                <p14:modId xmlns:p14="http://schemas.microsoft.com/office/powerpoint/2010/main" val="912052709"/>
              </p:ext>
            </p:extLst>
          </p:nvPr>
        </p:nvGraphicFramePr>
        <p:xfrm>
          <a:off x="5361875" y="0"/>
          <a:ext cx="7530353" cy="4997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625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indent="0" algn="ctr">
              <a:lnSpc>
                <a:spcPct val="115000"/>
              </a:lnSpc>
              <a:spcBef>
                <a:spcPts val="0"/>
              </a:spcBef>
              <a:buClr>
                <a:schemeClr val="dk1"/>
              </a:buClr>
              <a:buSzPct val="45833"/>
              <a:buNone/>
            </a:pPr>
            <a:r>
              <a:rPr lang="en-US" sz="3600" b="1" dirty="0">
                <a:solidFill>
                  <a:schemeClr val="dk1"/>
                </a:solidFill>
                <a:latin typeface="Source Sans Pro"/>
                <a:ea typeface="Source Sans Pro"/>
                <a:cs typeface="Source Sans Pro"/>
                <a:sym typeface="Source Sans Pro"/>
              </a:rPr>
              <a:t>Identify Core Needs</a:t>
            </a:r>
          </a:p>
          <a:p>
            <a:pPr lvl="0" indent="0" algn="ctr">
              <a:lnSpc>
                <a:spcPct val="115000"/>
              </a:lnSpc>
              <a:spcBef>
                <a:spcPts val="0"/>
              </a:spcBef>
              <a:buClr>
                <a:schemeClr val="dk1"/>
              </a:buClr>
              <a:buSzPct val="78571"/>
              <a:buNone/>
            </a:pPr>
            <a:r>
              <a:rPr lang="en-US" dirty="0">
                <a:solidFill>
                  <a:schemeClr val="dk1"/>
                </a:solidFill>
                <a:latin typeface="Source Sans Pro"/>
                <a:ea typeface="Source Sans Pro"/>
                <a:cs typeface="Source Sans Pro"/>
                <a:sym typeface="Source Sans Pro"/>
              </a:rPr>
              <a:t>Partnerships are designed to address a very specific set of core needs and ongoing operations related to </a:t>
            </a:r>
            <a:r>
              <a:rPr lang="en-US" b="1" dirty="0">
                <a:solidFill>
                  <a:schemeClr val="dk1"/>
                </a:solidFill>
                <a:latin typeface="Source Sans Pro"/>
                <a:ea typeface="Source Sans Pro"/>
                <a:cs typeface="Source Sans Pro"/>
                <a:sym typeface="Source Sans Pro"/>
              </a:rPr>
              <a:t>funding</a:t>
            </a:r>
            <a:r>
              <a:rPr lang="en-US" dirty="0">
                <a:solidFill>
                  <a:schemeClr val="dk1"/>
                </a:solidFill>
                <a:latin typeface="Source Sans Pro"/>
                <a:ea typeface="Source Sans Pro"/>
                <a:cs typeface="Source Sans Pro"/>
                <a:sym typeface="Source Sans Pro"/>
              </a:rPr>
              <a:t>, </a:t>
            </a:r>
            <a:r>
              <a:rPr lang="en-US" b="1" dirty="0">
                <a:solidFill>
                  <a:schemeClr val="dk1"/>
                </a:solidFill>
                <a:latin typeface="Source Sans Pro"/>
                <a:ea typeface="Source Sans Pro"/>
                <a:cs typeface="Source Sans Pro"/>
                <a:sym typeface="Source Sans Pro"/>
              </a:rPr>
              <a:t>activities</a:t>
            </a:r>
            <a:r>
              <a:rPr lang="en-US" dirty="0">
                <a:solidFill>
                  <a:schemeClr val="dk1"/>
                </a:solidFill>
                <a:latin typeface="Source Sans Pro"/>
                <a:ea typeface="Source Sans Pro"/>
                <a:cs typeface="Source Sans Pro"/>
                <a:sym typeface="Source Sans Pro"/>
              </a:rPr>
              <a:t>, </a:t>
            </a:r>
            <a:r>
              <a:rPr lang="en-US" b="1" dirty="0">
                <a:solidFill>
                  <a:schemeClr val="dk1"/>
                </a:solidFill>
                <a:latin typeface="Source Sans Pro"/>
                <a:ea typeface="Source Sans Pro"/>
                <a:cs typeface="Source Sans Pro"/>
                <a:sym typeface="Source Sans Pro"/>
              </a:rPr>
              <a:t>infrastructure</a:t>
            </a:r>
            <a:r>
              <a:rPr lang="en-US" dirty="0">
                <a:solidFill>
                  <a:schemeClr val="dk1"/>
                </a:solidFill>
                <a:latin typeface="Source Sans Pro"/>
                <a:ea typeface="Source Sans Pro"/>
                <a:cs typeface="Source Sans Pro"/>
                <a:sym typeface="Source Sans Pro"/>
              </a:rPr>
              <a:t>,</a:t>
            </a:r>
            <a:r>
              <a:rPr lang="en-US" b="1" dirty="0">
                <a:solidFill>
                  <a:schemeClr val="dk1"/>
                </a:solidFill>
                <a:latin typeface="Source Sans Pro"/>
                <a:ea typeface="Source Sans Pro"/>
                <a:cs typeface="Source Sans Pro"/>
                <a:sym typeface="Source Sans Pro"/>
              </a:rPr>
              <a:t> </a:t>
            </a:r>
            <a:r>
              <a:rPr lang="en-US" dirty="0">
                <a:solidFill>
                  <a:schemeClr val="dk1"/>
                </a:solidFill>
                <a:latin typeface="Source Sans Pro"/>
                <a:ea typeface="Source Sans Pro"/>
                <a:cs typeface="Source Sans Pro"/>
                <a:sym typeface="Source Sans Pro"/>
              </a:rPr>
              <a:t>and </a:t>
            </a:r>
            <a:r>
              <a:rPr lang="en-US" b="1" dirty="0">
                <a:solidFill>
                  <a:schemeClr val="dk1"/>
                </a:solidFill>
                <a:latin typeface="Source Sans Pro"/>
                <a:ea typeface="Source Sans Pro"/>
                <a:cs typeface="Source Sans Pro"/>
                <a:sym typeface="Source Sans Pro"/>
              </a:rPr>
              <a:t>evaluation</a:t>
            </a:r>
            <a:r>
              <a:rPr lang="en-US" dirty="0">
                <a:solidFill>
                  <a:schemeClr val="dk1"/>
                </a:solidFill>
                <a:latin typeface="Source Sans Pro"/>
                <a:ea typeface="Source Sans Pro"/>
                <a:cs typeface="Source Sans Pro"/>
                <a:sym typeface="Source Sans Pro"/>
              </a:rPr>
              <a:t>.  Having a clear focus on your primary needs helps guide how your leadership team will invest time and resources.</a:t>
            </a:r>
          </a:p>
          <a:p>
            <a:pPr lvl="0" indent="0" algn="ctr">
              <a:lnSpc>
                <a:spcPct val="115000"/>
              </a:lnSpc>
              <a:spcBef>
                <a:spcPts val="0"/>
              </a:spcBef>
              <a:buClr>
                <a:schemeClr val="dk1"/>
              </a:buClr>
              <a:buSzPct val="45833"/>
              <a:buNone/>
            </a:pPr>
            <a:r>
              <a:rPr lang="en-US" sz="3600" b="1" dirty="0">
                <a:solidFill>
                  <a:schemeClr val="dk1"/>
                </a:solidFill>
                <a:latin typeface="Source Sans Pro"/>
                <a:ea typeface="Source Sans Pro"/>
                <a:cs typeface="Source Sans Pro"/>
                <a:sym typeface="Source Sans Pro"/>
              </a:rPr>
              <a:t> →</a:t>
            </a:r>
          </a:p>
          <a:p>
            <a:pPr lvl="0" indent="0" algn="ctr">
              <a:lnSpc>
                <a:spcPct val="115000"/>
              </a:lnSpc>
              <a:spcBef>
                <a:spcPts val="0"/>
              </a:spcBef>
              <a:buNone/>
            </a:pPr>
            <a:r>
              <a:rPr lang="en-US" sz="3600" b="1" dirty="0">
                <a:latin typeface="Source Sans Pro"/>
                <a:ea typeface="Source Sans Pro"/>
                <a:cs typeface="Source Sans Pro"/>
                <a:sym typeface="Source Sans Pro"/>
              </a:rPr>
              <a:t>Identify Partners</a:t>
            </a:r>
          </a:p>
          <a:p>
            <a:pPr lvl="0" indent="0" algn="ctr">
              <a:lnSpc>
                <a:spcPct val="115000"/>
              </a:lnSpc>
              <a:spcBef>
                <a:spcPts val="0"/>
              </a:spcBef>
              <a:buClr>
                <a:schemeClr val="dk1"/>
              </a:buClr>
              <a:buSzPct val="78571"/>
              <a:buNone/>
            </a:pPr>
            <a:r>
              <a:rPr lang="en-US" dirty="0">
                <a:solidFill>
                  <a:schemeClr val="dk1"/>
                </a:solidFill>
                <a:latin typeface="Source Sans Pro"/>
                <a:ea typeface="Source Sans Pro"/>
                <a:cs typeface="Source Sans Pro"/>
                <a:sym typeface="Source Sans Pro"/>
              </a:rPr>
              <a:t>Partnerships in which there is a clear mutual benefit are full of inspiration, excitement,  clear and consistent levels of understanding purpose, open communication, and embracing of differences in philosophies and work styles.</a:t>
            </a:r>
            <a:endParaRPr lang="en-US" sz="3600" b="1" dirty="0">
              <a:solidFill>
                <a:srgbClr val="B7B7B7"/>
              </a:solidFill>
              <a:latin typeface="Source Sans Pro"/>
              <a:ea typeface="Source Sans Pro"/>
              <a:cs typeface="Source Sans Pro"/>
              <a:sym typeface="Source Sans Pro"/>
            </a:endParaRPr>
          </a:p>
          <a:p>
            <a:pPr lvl="0" indent="0" algn="ctr">
              <a:lnSpc>
                <a:spcPct val="115000"/>
              </a:lnSpc>
              <a:spcBef>
                <a:spcPts val="0"/>
              </a:spcBef>
              <a:buClr>
                <a:schemeClr val="dk1"/>
              </a:buClr>
              <a:buSzPct val="45833"/>
              <a:buNone/>
            </a:pPr>
            <a:r>
              <a:rPr lang="en-US" sz="3600" b="1" dirty="0">
                <a:solidFill>
                  <a:schemeClr val="dk1"/>
                </a:solidFill>
                <a:latin typeface="Source Sans Pro"/>
                <a:ea typeface="Source Sans Pro"/>
                <a:cs typeface="Source Sans Pro"/>
                <a:sym typeface="Source Sans Pro"/>
              </a:rPr>
              <a:t>→</a:t>
            </a:r>
          </a:p>
          <a:p>
            <a:pPr lvl="0" indent="0" algn="ctr">
              <a:lnSpc>
                <a:spcPct val="115000"/>
              </a:lnSpc>
              <a:spcBef>
                <a:spcPts val="0"/>
              </a:spcBef>
              <a:buNone/>
            </a:pPr>
            <a:r>
              <a:rPr lang="en-US" sz="3600" b="1" dirty="0">
                <a:latin typeface="Source Sans Pro"/>
                <a:ea typeface="Source Sans Pro"/>
                <a:cs typeface="Source Sans Pro"/>
                <a:sym typeface="Source Sans Pro"/>
              </a:rPr>
              <a:t>Build Partnerships</a:t>
            </a:r>
          </a:p>
          <a:p>
            <a:pPr lvl="0" indent="0" algn="ctr">
              <a:lnSpc>
                <a:spcPct val="115000"/>
              </a:lnSpc>
              <a:spcBef>
                <a:spcPts val="0"/>
              </a:spcBef>
              <a:buClr>
                <a:schemeClr val="dk1"/>
              </a:buClr>
              <a:buSzPct val="78571"/>
              <a:buNone/>
            </a:pPr>
            <a:r>
              <a:rPr lang="en-US" dirty="0">
                <a:solidFill>
                  <a:schemeClr val="dk1"/>
                </a:solidFill>
                <a:latin typeface="Source Sans Pro"/>
                <a:ea typeface="Source Sans Pro"/>
                <a:cs typeface="Source Sans Pro"/>
                <a:sym typeface="Source Sans Pro"/>
              </a:rPr>
              <a:t>Start with the end in mind—what does the Youth Driven Leadership Team hope to achieve? Aim to connect purpose and youth activities to the mission, vision, and goals of your potential partner.</a:t>
            </a:r>
            <a:endParaRPr lang="en-US" sz="3600" b="1" dirty="0">
              <a:solidFill>
                <a:srgbClr val="B7B7B7"/>
              </a:solidFill>
              <a:latin typeface="Source Sans Pro"/>
              <a:ea typeface="Source Sans Pro"/>
              <a:cs typeface="Source Sans Pro"/>
              <a:sym typeface="Source Sans Pro"/>
            </a:endParaRPr>
          </a:p>
          <a:p>
            <a:pPr lvl="0" indent="0" algn="ctr">
              <a:lnSpc>
                <a:spcPct val="115000"/>
              </a:lnSpc>
              <a:spcBef>
                <a:spcPts val="0"/>
              </a:spcBef>
              <a:buClr>
                <a:schemeClr val="dk1"/>
              </a:buClr>
              <a:buSzPct val="45833"/>
              <a:buNone/>
            </a:pPr>
            <a:r>
              <a:rPr lang="en-US" sz="3600" b="1" dirty="0">
                <a:solidFill>
                  <a:schemeClr val="dk1"/>
                </a:solidFill>
                <a:latin typeface="Source Sans Pro"/>
                <a:ea typeface="Source Sans Pro"/>
                <a:cs typeface="Source Sans Pro"/>
                <a:sym typeface="Source Sans Pro"/>
              </a:rPr>
              <a:t>→ </a:t>
            </a:r>
          </a:p>
          <a:p>
            <a:pPr lvl="0" indent="0" algn="ctr">
              <a:lnSpc>
                <a:spcPct val="115000"/>
              </a:lnSpc>
              <a:spcBef>
                <a:spcPts val="0"/>
              </a:spcBef>
              <a:buNone/>
            </a:pPr>
            <a:r>
              <a:rPr lang="en-US" sz="3600" b="1" dirty="0">
                <a:latin typeface="Source Sans Pro"/>
                <a:ea typeface="Source Sans Pro"/>
                <a:cs typeface="Source Sans Pro"/>
                <a:sym typeface="Source Sans Pro"/>
              </a:rPr>
              <a:t>Maintain Partnerships</a:t>
            </a:r>
          </a:p>
          <a:p>
            <a:pPr lvl="0" indent="0" algn="ctr">
              <a:lnSpc>
                <a:spcPct val="115000"/>
              </a:lnSpc>
              <a:spcBef>
                <a:spcPts val="0"/>
              </a:spcBef>
              <a:buNone/>
            </a:pPr>
            <a:r>
              <a:rPr lang="en-US" dirty="0">
                <a:solidFill>
                  <a:schemeClr val="dk1"/>
                </a:solidFill>
                <a:latin typeface="Source Sans Pro"/>
                <a:ea typeface="Source Sans Pro"/>
                <a:cs typeface="Source Sans Pro"/>
                <a:sym typeface="Source Sans Pro"/>
              </a:rPr>
              <a:t>It is important to put in good systems for tracking and cultivating these partnerships to ensure financial and time commitment do not outweigh the potential benefits.</a:t>
            </a:r>
            <a:endParaRPr lang="en-US" dirty="0"/>
          </a:p>
          <a:p>
            <a:endParaRPr lang="en-US" dirty="0"/>
          </a:p>
        </p:txBody>
      </p:sp>
      <p:sp>
        <p:nvSpPr>
          <p:cNvPr id="3" name="Title 2"/>
          <p:cNvSpPr>
            <a:spLocks noGrp="1"/>
          </p:cNvSpPr>
          <p:nvPr>
            <p:ph type="title"/>
          </p:nvPr>
        </p:nvSpPr>
        <p:spPr/>
        <p:txBody>
          <a:bodyPr/>
          <a:lstStyle/>
          <a:p>
            <a:r>
              <a:rPr lang="en-US" dirty="0"/>
              <a:t>Key Steps for Partnership Development</a:t>
            </a:r>
          </a:p>
        </p:txBody>
      </p:sp>
    </p:spTree>
    <p:extLst>
      <p:ext uri="{BB962C8B-B14F-4D97-AF65-F5344CB8AC3E}">
        <p14:creationId xmlns:p14="http://schemas.microsoft.com/office/powerpoint/2010/main" val="76638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buNone/>
            </a:pPr>
            <a:r>
              <a:rPr lang="en-US" b="1" dirty="0"/>
              <a:t>Create a Linkage Agreement	</a:t>
            </a:r>
          </a:p>
          <a:p>
            <a:r>
              <a:rPr lang="en-US" dirty="0">
                <a:hlinkClick r:id="rId3"/>
              </a:rPr>
              <a:t>Linkage Agreement Template </a:t>
            </a:r>
            <a:endParaRPr lang="en-US" dirty="0"/>
          </a:p>
          <a:p>
            <a:r>
              <a:rPr lang="en-US" dirty="0">
                <a:hlinkClick r:id="rId3"/>
              </a:rPr>
              <a:t>Linkage Agreement Activities List </a:t>
            </a:r>
            <a:endParaRPr lang="en-US" dirty="0"/>
          </a:p>
          <a:p>
            <a:r>
              <a:rPr lang="en-US" dirty="0">
                <a:hlinkClick r:id="rId3"/>
              </a:rPr>
              <a:t>Overview/Instructions for the Linkage Agreement</a:t>
            </a:r>
            <a:endParaRPr lang="en-US" dirty="0"/>
          </a:p>
          <a:p>
            <a:pPr indent="0">
              <a:buNone/>
            </a:pPr>
            <a:endParaRPr lang="en-US" dirty="0"/>
          </a:p>
          <a:p>
            <a:pPr indent="0">
              <a:buNone/>
            </a:pPr>
            <a:r>
              <a:rPr lang="en-US" b="1" dirty="0"/>
              <a:t>Other Partnership Documents</a:t>
            </a:r>
          </a:p>
          <a:p>
            <a:r>
              <a:rPr lang="en-US" dirty="0"/>
              <a:t>Memorandum of Understanding - an agreement between two or more parties outlined in a formal document. It is not legally binding but signals the willingness of the parties to move forward with a contract.</a:t>
            </a:r>
          </a:p>
          <a:p>
            <a:r>
              <a:rPr lang="en-US" dirty="0"/>
              <a:t>Memorandum of Agreement - a useful placeholder that helps you outline terms for nearly any kind of new business relationship. You can use it to set up the foundation for a partnership by laying out specific objectives, milestones, or final outcomes.</a:t>
            </a:r>
          </a:p>
          <a:p>
            <a:r>
              <a:rPr lang="en-US" dirty="0">
                <a:hlinkClick r:id="rId4"/>
              </a:rPr>
              <a:t>Memorandum of Understanding Template</a:t>
            </a: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Document Your Partnerships</a:t>
            </a:r>
          </a:p>
        </p:txBody>
      </p:sp>
    </p:spTree>
    <p:extLst>
      <p:ext uri="{BB962C8B-B14F-4D97-AF65-F5344CB8AC3E}">
        <p14:creationId xmlns:p14="http://schemas.microsoft.com/office/powerpoint/2010/main" val="13035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342900">
              <a:lnSpc>
                <a:spcPct val="150000"/>
              </a:lnSpc>
              <a:spcBef>
                <a:spcPts val="0"/>
              </a:spcBef>
              <a:buSzPts val="1800"/>
              <a:buAutoNum type="arabicPeriod"/>
            </a:pPr>
            <a:r>
              <a:rPr lang="en-US" dirty="0">
                <a:solidFill>
                  <a:schemeClr val="tx1"/>
                </a:solidFill>
              </a:rPr>
              <a:t>Watch part two of this learning series!</a:t>
            </a:r>
          </a:p>
          <a:p>
            <a:pPr marL="457200" lvl="0" indent="-342900">
              <a:lnSpc>
                <a:spcPct val="150000"/>
              </a:lnSpc>
              <a:spcBef>
                <a:spcPts val="0"/>
              </a:spcBef>
              <a:buSzPts val="1800"/>
              <a:buAutoNum type="arabicPeriod"/>
            </a:pPr>
            <a:r>
              <a:rPr lang="en-US" dirty="0">
                <a:solidFill>
                  <a:schemeClr val="tx1"/>
                </a:solidFill>
              </a:rPr>
              <a:t>Watch the Sustainability video series (and share the series with youth leaders in your program): </a:t>
            </a:r>
            <a:r>
              <a:rPr lang="en-US" u="sng" dirty="0">
                <a:solidFill>
                  <a:schemeClr val="tx1"/>
                </a:solidFill>
                <a:hlinkClick r:id="rId2"/>
              </a:rPr>
              <a:t>https://youthmovenational.org/sustainability</a:t>
            </a:r>
            <a:endParaRPr lang="en-US" dirty="0">
              <a:solidFill>
                <a:schemeClr val="tx1"/>
              </a:solidFill>
            </a:endParaRPr>
          </a:p>
          <a:p>
            <a:pPr marL="457200" lvl="0" indent="-342900">
              <a:lnSpc>
                <a:spcPct val="150000"/>
              </a:lnSpc>
              <a:spcBef>
                <a:spcPts val="0"/>
              </a:spcBef>
              <a:buSzPts val="1800"/>
              <a:buAutoNum type="arabicPeriod"/>
            </a:pPr>
            <a:r>
              <a:rPr lang="en-US" dirty="0">
                <a:solidFill>
                  <a:schemeClr val="tx1"/>
                </a:solidFill>
              </a:rPr>
              <a:t>Develop or refresh your organization/program logic model</a:t>
            </a:r>
          </a:p>
          <a:p>
            <a:pPr marL="457200" lvl="0" indent="-342900">
              <a:lnSpc>
                <a:spcPct val="150000"/>
              </a:lnSpc>
              <a:spcBef>
                <a:spcPts val="0"/>
              </a:spcBef>
              <a:buSzPts val="1800"/>
              <a:buAutoNum type="arabicPeriod"/>
            </a:pPr>
            <a:r>
              <a:rPr lang="en-US" dirty="0">
                <a:solidFill>
                  <a:schemeClr val="tx1"/>
                </a:solidFill>
              </a:rPr>
              <a:t>Develop or refresh your organization/program strategic plan</a:t>
            </a:r>
          </a:p>
          <a:p>
            <a:pPr marL="457200" lvl="0" indent="-342900">
              <a:lnSpc>
                <a:spcPct val="150000"/>
              </a:lnSpc>
              <a:spcBef>
                <a:spcPts val="0"/>
              </a:spcBef>
              <a:buSzPts val="1800"/>
              <a:buAutoNum type="arabicPeriod"/>
            </a:pPr>
            <a:r>
              <a:rPr lang="en-US" u="sng" dirty="0">
                <a:solidFill>
                  <a:schemeClr val="hlink"/>
                </a:solidFill>
                <a:hlinkClick r:id="rId2"/>
              </a:rPr>
              <a:t>Request training or consultation support from NTTAC here </a:t>
            </a:r>
            <a:endParaRPr lang="en-US" dirty="0">
              <a:solidFill>
                <a:schemeClr val="dk1"/>
              </a:solidFill>
            </a:endParaRPr>
          </a:p>
          <a:p>
            <a:pPr>
              <a:lnSpc>
                <a:spcPct val="150000"/>
              </a:lnSpc>
            </a:pPr>
            <a:endParaRPr lang="en-US" dirty="0"/>
          </a:p>
        </p:txBody>
      </p:sp>
      <p:sp>
        <p:nvSpPr>
          <p:cNvPr id="3" name="Title 2"/>
          <p:cNvSpPr>
            <a:spLocks noGrp="1"/>
          </p:cNvSpPr>
          <p:nvPr>
            <p:ph type="title"/>
          </p:nvPr>
        </p:nvSpPr>
        <p:spPr/>
        <p:txBody>
          <a:bodyPr/>
          <a:lstStyle/>
          <a:p>
            <a:r>
              <a:rPr lang="en-US" dirty="0"/>
              <a:t>Recommended Next Steps</a:t>
            </a:r>
          </a:p>
        </p:txBody>
      </p:sp>
    </p:spTree>
    <p:extLst>
      <p:ext uri="{BB962C8B-B14F-4D97-AF65-F5344CB8AC3E}">
        <p14:creationId xmlns:p14="http://schemas.microsoft.com/office/powerpoint/2010/main" val="17746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F797EE-3F68-46B6-8146-243E58A6A791}"/>
              </a:ext>
            </a:extLst>
          </p:cNvPr>
          <p:cNvSpPr txBox="1">
            <a:spLocks/>
          </p:cNvSpPr>
          <p:nvPr/>
        </p:nvSpPr>
        <p:spPr>
          <a:xfrm>
            <a:off x="1186773" y="964440"/>
            <a:ext cx="9854119" cy="1981200"/>
          </a:xfrm>
          <a:prstGeom prst="rect">
            <a:avLst/>
          </a:prstGeom>
        </p:spPr>
        <p:txBody>
          <a:bodyPr/>
          <a:lstStyle>
            <a:lvl1pPr algn="l" defTabSz="914400" rtl="0" eaLnBrk="1" latinLnBrk="0" hangingPunct="1">
              <a:spcBef>
                <a:spcPct val="0"/>
              </a:spcBef>
              <a:buNone/>
              <a:defRPr sz="3200" b="1" kern="1200" cap="small" spc="200" baseline="0">
                <a:ln>
                  <a:noFill/>
                </a:ln>
                <a:solidFill>
                  <a:schemeClr val="bg1"/>
                </a:solidFill>
                <a:effectLst/>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200" normalizeH="0" baseline="0" noProof="0" dirty="0">
                <a:ln>
                  <a:noFill/>
                </a:ln>
                <a:solidFill>
                  <a:srgbClr val="874987"/>
                </a:solidFill>
                <a:effectLst/>
                <a:uLnTx/>
                <a:uFillTx/>
                <a:latin typeface="Century Gothic" panose="020B0502020202020204" pitchFamily="34" charset="0"/>
                <a:ea typeface="+mj-ea"/>
                <a:cs typeface="+mj-cs"/>
              </a:rPr>
              <a:t>DISCLAIMER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rPr>
              <a:t>This presentation was prepared for NTTAC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a:t>
            </a:r>
            <a:b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rPr>
            </a:b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NTTAC</a:t>
            </a: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rPr>
              <a:t>. This presentation will be recorded and posted on our website.</a:t>
            </a: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 </a:t>
            </a:r>
            <a:endPar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This event is supported by SAMHSA of the U.S. Department of Health and Human Services (HHS) as part of financial assistance award SM-20-008 over five years (2020-2025) with 100 percent funded by SAMHSA/HHS. At the time </a:t>
            </a:r>
            <a:b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b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of this presentation, Miriam Delphin-</a:t>
            </a:r>
            <a:r>
              <a:rPr kumimoji="0" lang="en-US" sz="1600" b="0" i="0" u="none" strike="noStrike" kern="1200" cap="none" spc="200" normalizeH="0" baseline="0" noProof="0" dirty="0" err="1">
                <a:ln>
                  <a:noFill/>
                </a:ln>
                <a:solidFill>
                  <a:prstClr val="black"/>
                </a:solidFill>
                <a:effectLst/>
                <a:uLnTx/>
                <a:uFillTx/>
                <a:latin typeface="Century Gothic" panose="020B0502020202020204" pitchFamily="34" charset="0"/>
                <a:ea typeface="+mj-ea"/>
                <a:cs typeface="+mj-cs"/>
              </a:rPr>
              <a:t>Rittmon</a:t>
            </a: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 served as Assistant Secretary for Mental Health and Substance Use and Administrator of SAMHSA. The contents are those of the author(s) and do not necessarily represent the official </a:t>
            </a:r>
            <a:b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br>
            <a:r>
              <a:rPr kumimoji="0" lang="en-US" sz="16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rPr>
              <a:t>views of, nor an endorsement, by SAMHSA/HHS, or the U.S. Government.</a:t>
            </a:r>
            <a:endParaRPr kumimoji="0" lang="en-US" sz="2000" b="0" i="0" u="none" strike="noStrike" kern="1200" cap="none" spc="200" normalizeH="0" baseline="0" noProof="0" dirty="0">
              <a:ln>
                <a:noFill/>
              </a:ln>
              <a:solidFill>
                <a:prstClr val="black"/>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73534076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indent="0">
              <a:spcBef>
                <a:spcPts val="0"/>
              </a:spcBef>
              <a:buNone/>
            </a:pPr>
            <a:r>
              <a:rPr lang="en-US" u="sng" dirty="0">
                <a:solidFill>
                  <a:srgbClr val="0000FF"/>
                </a:solidFill>
                <a:hlinkClick r:id="rId3">
                  <a:extLst>
                    <a:ext uri="{A12FA001-AC4F-418D-AE19-62706E023703}">
                      <ahyp:hlinkClr xmlns="" xmlns:ahyp="http://schemas.microsoft.com/office/drawing/2018/hyperlinkcolor" val="tx"/>
                    </a:ext>
                  </a:extLst>
                </a:hlinkClick>
              </a:rPr>
              <a:t>Youth Driven Program Purpose Areas</a:t>
            </a:r>
            <a:r>
              <a:rPr lang="en-US" dirty="0">
                <a:solidFill>
                  <a:srgbClr val="0000FF"/>
                </a:solidFill>
              </a:rPr>
              <a:t> </a:t>
            </a:r>
          </a:p>
          <a:p>
            <a:pPr lvl="0" indent="0">
              <a:spcBef>
                <a:spcPts val="1200"/>
              </a:spcBef>
              <a:buNone/>
            </a:pPr>
            <a:r>
              <a:rPr lang="en-US" u="sng" dirty="0">
                <a:solidFill>
                  <a:srgbClr val="0000FF"/>
                </a:solidFill>
                <a:hlinkClick r:id="rId3">
                  <a:extLst>
                    <a:ext uri="{A12FA001-AC4F-418D-AE19-62706E023703}">
                      <ahyp:hlinkClr xmlns="" xmlns:ahyp="http://schemas.microsoft.com/office/drawing/2018/hyperlinkcolor" val="tx"/>
                    </a:ext>
                  </a:extLst>
                </a:hlinkClick>
              </a:rPr>
              <a:t>Rocking Your Youth </a:t>
            </a:r>
            <a:r>
              <a:rPr lang="en-US" u="sng" dirty="0" err="1">
                <a:solidFill>
                  <a:srgbClr val="0000FF"/>
                </a:solidFill>
                <a:hlinkClick r:id="rId3">
                  <a:extLst>
                    <a:ext uri="{A12FA001-AC4F-418D-AE19-62706E023703}">
                      <ahyp:hlinkClr xmlns="" xmlns:ahyp="http://schemas.microsoft.com/office/drawing/2018/hyperlinkcolor" val="tx"/>
                    </a:ext>
                  </a:extLst>
                </a:hlinkClick>
              </a:rPr>
              <a:t>MOVEment</a:t>
            </a:r>
            <a:r>
              <a:rPr lang="en-US" u="sng" dirty="0">
                <a:solidFill>
                  <a:srgbClr val="0000FF"/>
                </a:solidFill>
                <a:hlinkClick r:id="rId3">
                  <a:extLst>
                    <a:ext uri="{A12FA001-AC4F-418D-AE19-62706E023703}">
                      <ahyp:hlinkClr xmlns="" xmlns:ahyp="http://schemas.microsoft.com/office/drawing/2018/hyperlinkcolor" val="tx"/>
                    </a:ext>
                  </a:extLst>
                </a:hlinkClick>
              </a:rPr>
              <a:t>: A Guide to Rockstar Sustainability</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Strategic Planning for Youth </a:t>
            </a:r>
            <a:r>
              <a:rPr lang="en-US" u="sng" dirty="0" err="1">
                <a:solidFill>
                  <a:srgbClr val="0000FF"/>
                </a:solidFill>
                <a:hlinkClick r:id="rId3">
                  <a:extLst>
                    <a:ext uri="{A12FA001-AC4F-418D-AE19-62706E023703}">
                      <ahyp:hlinkClr xmlns="" xmlns:ahyp="http://schemas.microsoft.com/office/drawing/2018/hyperlinkcolor" val="tx"/>
                    </a:ext>
                  </a:extLst>
                </a:hlinkClick>
              </a:rPr>
              <a:t>Organisations</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#Things2Consider Strategic Planning</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Why and How to do Logic Models</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Logic Models for Youth Leaders (Webinar)</a:t>
            </a:r>
            <a:r>
              <a:rPr lang="en-US" dirty="0">
                <a:solidFill>
                  <a:srgbClr val="0000FF"/>
                </a:solidFill>
              </a:rPr>
              <a:t>	</a:t>
            </a:r>
          </a:p>
          <a:p>
            <a:pPr lvl="0" indent="0">
              <a:spcBef>
                <a:spcPts val="1200"/>
              </a:spcBef>
              <a:buClr>
                <a:schemeClr val="dk1"/>
              </a:buClr>
              <a:buSzPct val="61111"/>
              <a:buNone/>
            </a:pPr>
            <a:r>
              <a:rPr lang="en-US" dirty="0">
                <a:solidFill>
                  <a:srgbClr val="0000FF"/>
                </a:solidFill>
                <a:hlinkClick r:id="rId3">
                  <a:extLst>
                    <a:ext uri="{A12FA001-AC4F-418D-AE19-62706E023703}">
                      <ahyp:hlinkClr xmlns="" xmlns:ahyp="http://schemas.microsoft.com/office/drawing/2018/hyperlinkcolor" val="tx"/>
                    </a:ext>
                  </a:extLst>
                </a:hlinkClick>
              </a:rPr>
              <a:t>Youth MOVE Youth Peer Logic Model (Example)</a:t>
            </a:r>
            <a:endParaRPr lang="en-US" dirty="0">
              <a:solidFill>
                <a:srgbClr val="0000FF"/>
              </a:solidFill>
            </a:endParaRPr>
          </a:p>
          <a:p>
            <a:pPr lvl="0" indent="0">
              <a:spcBef>
                <a:spcPts val="1200"/>
              </a:spcBef>
              <a:buNone/>
            </a:pPr>
            <a:r>
              <a:rPr lang="en-US" dirty="0">
                <a:solidFill>
                  <a:srgbClr val="0000FF"/>
                </a:solidFill>
                <a:hlinkClick r:id="rId3">
                  <a:extLst>
                    <a:ext uri="{A12FA001-AC4F-418D-AE19-62706E023703}">
                      <ahyp:hlinkClr xmlns="" xmlns:ahyp="http://schemas.microsoft.com/office/drawing/2018/hyperlinkcolor" val="tx"/>
                    </a:ext>
                  </a:extLst>
                </a:hlinkClick>
              </a:rPr>
              <a:t>Blank Logic Model Template</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Things2Consider: Measuring Success</a:t>
            </a:r>
            <a:endParaRPr lang="en-US" dirty="0">
              <a:solidFill>
                <a:srgbClr val="0000FF"/>
              </a:solidFill>
            </a:endParaRPr>
          </a:p>
          <a:p>
            <a:pPr lvl="0" indent="0">
              <a:spcBef>
                <a:spcPts val="1200"/>
              </a:spcBef>
              <a:buNone/>
            </a:pPr>
            <a:r>
              <a:rPr lang="en-US" u="sng" dirty="0">
                <a:solidFill>
                  <a:srgbClr val="0000FF"/>
                </a:solidFill>
                <a:hlinkClick r:id="rId3">
                  <a:extLst>
                    <a:ext uri="{A12FA001-AC4F-418D-AE19-62706E023703}">
                      <ahyp:hlinkClr xmlns="" xmlns:ahyp="http://schemas.microsoft.com/office/drawing/2018/hyperlinkcolor" val="tx"/>
                    </a:ext>
                  </a:extLst>
                </a:hlinkClick>
              </a:rPr>
              <a:t>Things2Consider: Measuring Success (</a:t>
            </a:r>
            <a:r>
              <a:rPr lang="en-US" u="sng" dirty="0" err="1">
                <a:solidFill>
                  <a:srgbClr val="0000FF"/>
                </a:solidFill>
                <a:hlinkClick r:id="rId3">
                  <a:extLst>
                    <a:ext uri="{A12FA001-AC4F-418D-AE19-62706E023703}">
                      <ahyp:hlinkClr xmlns="" xmlns:ahyp="http://schemas.microsoft.com/office/drawing/2018/hyperlinkcolor" val="tx"/>
                    </a:ext>
                  </a:extLst>
                </a:hlinkClick>
              </a:rPr>
              <a:t>Espanol</a:t>
            </a:r>
            <a:r>
              <a:rPr lang="en-US" u="sng" dirty="0">
                <a:solidFill>
                  <a:srgbClr val="0000FF"/>
                </a:solidFill>
                <a:hlinkClick r:id="rId3">
                  <a:extLst>
                    <a:ext uri="{A12FA001-AC4F-418D-AE19-62706E023703}">
                      <ahyp:hlinkClr xmlns="" xmlns:ahyp="http://schemas.microsoft.com/office/drawing/2018/hyperlinkcolor" val="tx"/>
                    </a:ext>
                  </a:extLst>
                </a:hlinkClick>
              </a:rPr>
              <a:t>)</a:t>
            </a:r>
            <a:endParaRPr lang="en-US" dirty="0">
              <a:solidFill>
                <a:srgbClr val="0000FF"/>
              </a:solidFill>
            </a:endParaRP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Assessing Youth Voice: The Youth Voice at the Agency Level Assessment (Y-VAL) and Youth Voice on Councils and Committees Assessment (Y-VOC) </a:t>
            </a:r>
            <a:endParaRPr lang="en-US" dirty="0">
              <a:solidFill>
                <a:srgbClr val="0000FF"/>
              </a:solidFill>
            </a:endParaRPr>
          </a:p>
          <a:p>
            <a:pPr lvl="0" indent="0">
              <a:spcBef>
                <a:spcPts val="1200"/>
              </a:spcBef>
              <a:buNone/>
            </a:pPr>
            <a:r>
              <a:rPr lang="en-US" u="sng" dirty="0">
                <a:solidFill>
                  <a:srgbClr val="0000FF"/>
                </a:solidFill>
                <a:hlinkClick r:id="rId3">
                  <a:extLst>
                    <a:ext uri="{A12FA001-AC4F-418D-AE19-62706E023703}">
                      <ahyp:hlinkClr xmlns="" xmlns:ahyp="http://schemas.microsoft.com/office/drawing/2018/hyperlinkcolor" val="tx"/>
                    </a:ext>
                  </a:extLst>
                </a:hlinkClick>
              </a:rPr>
              <a:t>Memorandum of Understanding Template</a:t>
            </a:r>
            <a:r>
              <a:rPr lang="en-US" dirty="0">
                <a:solidFill>
                  <a:srgbClr val="0000FF"/>
                </a:solidFill>
              </a:rPr>
              <a:t> </a:t>
            </a:r>
          </a:p>
          <a:p>
            <a:pPr lvl="0" indent="0">
              <a:spcBef>
                <a:spcPts val="1200"/>
              </a:spcBef>
              <a:buClr>
                <a:schemeClr val="dk1"/>
              </a:buClr>
              <a:buSzPct val="61111"/>
              <a:buNone/>
            </a:pPr>
            <a:r>
              <a:rPr lang="en-US" u="sng" dirty="0">
                <a:solidFill>
                  <a:srgbClr val="0000FF"/>
                </a:solidFill>
                <a:hlinkClick r:id="rId3">
                  <a:extLst>
                    <a:ext uri="{A12FA001-AC4F-418D-AE19-62706E023703}">
                      <ahyp:hlinkClr xmlns="" xmlns:ahyp="http://schemas.microsoft.com/office/drawing/2018/hyperlinkcolor" val="tx"/>
                    </a:ext>
                  </a:extLst>
                </a:hlinkClick>
              </a:rPr>
              <a:t>Youth MOVE Sustainability Video Series</a:t>
            </a:r>
            <a:endParaRPr lang="en-US" dirty="0">
              <a:solidFill>
                <a:srgbClr val="0000FF"/>
              </a:solidFill>
            </a:endParaRPr>
          </a:p>
          <a:p>
            <a:pPr lvl="0" indent="0">
              <a:spcBef>
                <a:spcPts val="1200"/>
              </a:spcBef>
              <a:spcAft>
                <a:spcPts val="1200"/>
              </a:spcAft>
              <a:buClr>
                <a:schemeClr val="dk1"/>
              </a:buClr>
              <a:buSzPct val="61111"/>
              <a:buNone/>
            </a:pPr>
            <a:r>
              <a:rPr lang="en-US" dirty="0">
                <a:solidFill>
                  <a:srgbClr val="0000FF"/>
                </a:solidFill>
                <a:hlinkClick r:id="rId3">
                  <a:extLst>
                    <a:ext uri="{A12FA001-AC4F-418D-AE19-62706E023703}">
                      <ahyp:hlinkClr xmlns="" xmlns:ahyp="http://schemas.microsoft.com/office/drawing/2018/hyperlinkcolor" val="tx"/>
                    </a:ext>
                  </a:extLst>
                </a:hlinkClick>
              </a:rPr>
              <a:t>The Role of Youth-Run Organizations in Improving Services and Systems</a:t>
            </a:r>
            <a:endParaRPr lang="en-US" dirty="0">
              <a:solidFill>
                <a:srgbClr val="0000FF"/>
              </a:solidFill>
            </a:endParaRPr>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71591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774B05-8A6D-46D6-A772-80A22BDAC255}"/>
              </a:ext>
            </a:extLst>
          </p:cNvPr>
          <p:cNvGrpSpPr/>
          <p:nvPr/>
        </p:nvGrpSpPr>
        <p:grpSpPr>
          <a:xfrm>
            <a:off x="5447928" y="-99392"/>
            <a:ext cx="6738214" cy="6956499"/>
            <a:chOff x="5446340" y="-99392"/>
            <a:chExt cx="6738214" cy="6956499"/>
          </a:xfrm>
        </p:grpSpPr>
        <p:sp>
          <p:nvSpPr>
            <p:cNvPr id="6" name="Freeform 7">
              <a:extLst>
                <a:ext uri="{FF2B5EF4-FFF2-40B4-BE49-F238E27FC236}">
                  <a16:creationId xmlns:a16="http://schemas.microsoft.com/office/drawing/2014/main" id="{E59F289C-0C39-48E7-A676-8BB53195FC6B}"/>
                </a:ext>
              </a:extLst>
            </p:cNvPr>
            <p:cNvSpPr>
              <a:spLocks/>
            </p:cNvSpPr>
            <p:nvPr/>
          </p:nvSpPr>
          <p:spPr bwMode="auto">
            <a:xfrm>
              <a:off x="6238392" y="-279"/>
              <a:ext cx="5349428" cy="4049684"/>
            </a:xfrm>
            <a:custGeom>
              <a:avLst/>
              <a:gdLst>
                <a:gd name="T0" fmla="*/ 812 w 1817"/>
                <a:gd name="T1" fmla="*/ 1372 h 1372"/>
                <a:gd name="T2" fmla="*/ 1817 w 1817"/>
                <a:gd name="T3" fmla="*/ 598 h 1372"/>
                <a:gd name="T4" fmla="*/ 1356 w 1817"/>
                <a:gd name="T5" fmla="*/ 0 h 1372"/>
                <a:gd name="T6" fmla="*/ 412 w 1817"/>
                <a:gd name="T7" fmla="*/ 0 h 1372"/>
                <a:gd name="T8" fmla="*/ 0 w 1817"/>
                <a:gd name="T9" fmla="*/ 316 h 1372"/>
                <a:gd name="T10" fmla="*/ 812 w 1817"/>
                <a:gd name="T11" fmla="*/ 1372 h 1372"/>
              </a:gdLst>
              <a:ahLst/>
              <a:cxnLst>
                <a:cxn ang="0">
                  <a:pos x="T0" y="T1"/>
                </a:cxn>
                <a:cxn ang="0">
                  <a:pos x="T2" y="T3"/>
                </a:cxn>
                <a:cxn ang="0">
                  <a:pos x="T4" y="T5"/>
                </a:cxn>
                <a:cxn ang="0">
                  <a:pos x="T6" y="T7"/>
                </a:cxn>
                <a:cxn ang="0">
                  <a:pos x="T8" y="T9"/>
                </a:cxn>
                <a:cxn ang="0">
                  <a:pos x="T10" y="T11"/>
                </a:cxn>
              </a:cxnLst>
              <a:rect l="0" t="0" r="r" b="b"/>
              <a:pathLst>
                <a:path w="1817" h="1372">
                  <a:moveTo>
                    <a:pt x="812" y="1372"/>
                  </a:moveTo>
                  <a:lnTo>
                    <a:pt x="1817" y="598"/>
                  </a:lnTo>
                  <a:lnTo>
                    <a:pt x="1356" y="0"/>
                  </a:lnTo>
                  <a:lnTo>
                    <a:pt x="412" y="0"/>
                  </a:lnTo>
                  <a:lnTo>
                    <a:pt x="0" y="316"/>
                  </a:lnTo>
                  <a:lnTo>
                    <a:pt x="812" y="1372"/>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defTabSz="1218621">
                <a:defRPr/>
              </a:pPr>
              <a:endParaRPr lang="en-IN" sz="2399" dirty="0">
                <a:solidFill>
                  <a:prstClr val="black"/>
                </a:solidFill>
                <a:latin typeface="Calibri"/>
              </a:endParaRPr>
            </a:p>
          </p:txBody>
        </p:sp>
        <p:sp>
          <p:nvSpPr>
            <p:cNvPr id="7" name="Freeform 8">
              <a:extLst>
                <a:ext uri="{FF2B5EF4-FFF2-40B4-BE49-F238E27FC236}">
                  <a16:creationId xmlns:a16="http://schemas.microsoft.com/office/drawing/2014/main" id="{9315EC2D-BFAE-4B5B-BCC8-F7F9663A40D7}"/>
                </a:ext>
              </a:extLst>
            </p:cNvPr>
            <p:cNvSpPr>
              <a:spLocks/>
            </p:cNvSpPr>
            <p:nvPr/>
          </p:nvSpPr>
          <p:spPr bwMode="auto">
            <a:xfrm>
              <a:off x="10455519" y="-278"/>
              <a:ext cx="1729034" cy="1656957"/>
            </a:xfrm>
            <a:custGeom>
              <a:avLst/>
              <a:gdLst>
                <a:gd name="T0" fmla="*/ 0 w 589"/>
                <a:gd name="T1" fmla="*/ 0 h 563"/>
                <a:gd name="T2" fmla="*/ 433 w 589"/>
                <a:gd name="T3" fmla="*/ 563 h 563"/>
                <a:gd name="T4" fmla="*/ 589 w 589"/>
                <a:gd name="T5" fmla="*/ 442 h 563"/>
                <a:gd name="T6" fmla="*/ 589 w 589"/>
                <a:gd name="T7" fmla="*/ 0 h 563"/>
                <a:gd name="T8" fmla="*/ 0 w 589"/>
                <a:gd name="T9" fmla="*/ 0 h 563"/>
              </a:gdLst>
              <a:ahLst/>
              <a:cxnLst>
                <a:cxn ang="0">
                  <a:pos x="T0" y="T1"/>
                </a:cxn>
                <a:cxn ang="0">
                  <a:pos x="T2" y="T3"/>
                </a:cxn>
                <a:cxn ang="0">
                  <a:pos x="T4" y="T5"/>
                </a:cxn>
                <a:cxn ang="0">
                  <a:pos x="T6" y="T7"/>
                </a:cxn>
                <a:cxn ang="0">
                  <a:pos x="T8" y="T9"/>
                </a:cxn>
              </a:cxnLst>
              <a:rect l="0" t="0" r="r" b="b"/>
              <a:pathLst>
                <a:path w="589" h="563">
                  <a:moveTo>
                    <a:pt x="0" y="0"/>
                  </a:moveTo>
                  <a:lnTo>
                    <a:pt x="433" y="563"/>
                  </a:lnTo>
                  <a:lnTo>
                    <a:pt x="589" y="442"/>
                  </a:lnTo>
                  <a:lnTo>
                    <a:pt x="589"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pPr defTabSz="1218621">
                <a:defRPr/>
              </a:pPr>
              <a:endParaRPr lang="en-IN" sz="2399">
                <a:solidFill>
                  <a:srgbClr val="F9923E"/>
                </a:solidFill>
                <a:latin typeface="Calibri"/>
              </a:endParaRPr>
            </a:p>
          </p:txBody>
        </p:sp>
        <p:sp>
          <p:nvSpPr>
            <p:cNvPr id="8" name="Freeform 9">
              <a:extLst>
                <a:ext uri="{FF2B5EF4-FFF2-40B4-BE49-F238E27FC236}">
                  <a16:creationId xmlns:a16="http://schemas.microsoft.com/office/drawing/2014/main" id="{9A352A0F-5651-443F-8497-7C969F288E25}"/>
                </a:ext>
              </a:extLst>
            </p:cNvPr>
            <p:cNvSpPr>
              <a:spLocks/>
            </p:cNvSpPr>
            <p:nvPr/>
          </p:nvSpPr>
          <p:spPr bwMode="auto">
            <a:xfrm>
              <a:off x="8749974" y="1521295"/>
              <a:ext cx="3434580" cy="5335812"/>
            </a:xfrm>
            <a:custGeom>
              <a:avLst/>
              <a:gdLst>
                <a:gd name="T0" fmla="*/ 1050 w 1170"/>
                <a:gd name="T1" fmla="*/ 92 h 1813"/>
                <a:gd name="T2" fmla="*/ 1003 w 1170"/>
                <a:gd name="T3" fmla="*/ 127 h 1813"/>
                <a:gd name="T4" fmla="*/ 0 w 1170"/>
                <a:gd name="T5" fmla="*/ 901 h 1813"/>
                <a:gd name="T6" fmla="*/ 702 w 1170"/>
                <a:gd name="T7" fmla="*/ 1813 h 1813"/>
                <a:gd name="T8" fmla="*/ 1170 w 1170"/>
                <a:gd name="T9" fmla="*/ 1813 h 1813"/>
                <a:gd name="T10" fmla="*/ 1170 w 1170"/>
                <a:gd name="T11" fmla="*/ 0 h 1813"/>
                <a:gd name="T12" fmla="*/ 1050 w 1170"/>
                <a:gd name="T13" fmla="*/ 92 h 1813"/>
              </a:gdLst>
              <a:ahLst/>
              <a:cxnLst>
                <a:cxn ang="0">
                  <a:pos x="T0" y="T1"/>
                </a:cxn>
                <a:cxn ang="0">
                  <a:pos x="T2" y="T3"/>
                </a:cxn>
                <a:cxn ang="0">
                  <a:pos x="T4" y="T5"/>
                </a:cxn>
                <a:cxn ang="0">
                  <a:pos x="T6" y="T7"/>
                </a:cxn>
                <a:cxn ang="0">
                  <a:pos x="T8" y="T9"/>
                </a:cxn>
                <a:cxn ang="0">
                  <a:pos x="T10" y="T11"/>
                </a:cxn>
                <a:cxn ang="0">
                  <a:pos x="T12" y="T13"/>
                </a:cxn>
              </a:cxnLst>
              <a:rect l="0" t="0" r="r" b="b"/>
              <a:pathLst>
                <a:path w="1170" h="1813">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1218621">
                <a:defRPr/>
              </a:pPr>
              <a:endParaRPr lang="en-IN" sz="2399">
                <a:solidFill>
                  <a:prstClr val="black"/>
                </a:solidFill>
                <a:latin typeface="Calibri"/>
              </a:endParaRPr>
            </a:p>
          </p:txBody>
        </p:sp>
        <p:pic>
          <p:nvPicPr>
            <p:cNvPr id="1026" name="Picture 2">
              <a:extLst>
                <a:ext uri="{FF2B5EF4-FFF2-40B4-BE49-F238E27FC236}">
                  <a16:creationId xmlns:a16="http://schemas.microsoft.com/office/drawing/2014/main" id="{419E1423-1BA0-4905-B907-DBE5E48783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6340" y="-99392"/>
              <a:ext cx="1657864" cy="8915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8">
            <a:extLst>
              <a:ext uri="{FF2B5EF4-FFF2-40B4-BE49-F238E27FC236}">
                <a16:creationId xmlns:a16="http://schemas.microsoft.com/office/drawing/2014/main" id="{461BB656-FB58-41DF-8537-C576769A7A64}"/>
              </a:ext>
            </a:extLst>
          </p:cNvPr>
          <p:cNvSpPr txBox="1">
            <a:spLocks/>
          </p:cNvSpPr>
          <p:nvPr/>
        </p:nvSpPr>
        <p:spPr>
          <a:xfrm>
            <a:off x="2242028" y="2564905"/>
            <a:ext cx="6590276" cy="2015699"/>
          </a:xfrm>
          <a:prstGeom prst="rect">
            <a:avLst/>
          </a:prstGeom>
        </p:spPr>
        <p:txBody>
          <a:bodyPr vert="horz" lIns="0" tIns="60933" rIns="0" bIns="60933" rtlCol="0" anchor="b">
            <a:noAutofit/>
          </a:bodyPr>
          <a:lstStyle>
            <a:lvl1pPr algn="l" defTabSz="1218987" rtl="0" eaLnBrk="1" latinLnBrk="0" hangingPunct="1">
              <a:spcBef>
                <a:spcPct val="0"/>
              </a:spcBef>
              <a:buNone/>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1218621">
              <a:spcAft>
                <a:spcPts val="600"/>
              </a:spcAft>
              <a:defRPr/>
            </a:pPr>
            <a:r>
              <a:rPr lang="en-IN" sz="1799" dirty="0">
                <a:solidFill>
                  <a:srgbClr val="1C4362"/>
                </a:solidFill>
                <a:latin typeface="Century Gothic" panose="020B0502020202020204" pitchFamily="34" charset="0"/>
              </a:rPr>
              <a:t>CONTACT INFO</a:t>
            </a:r>
          </a:p>
          <a:p>
            <a:pPr defTabSz="1218621">
              <a:spcAft>
                <a:spcPts val="600"/>
              </a:spcAft>
              <a:defRPr/>
            </a:pPr>
            <a:r>
              <a:rPr lang="en-IN" sz="1600" dirty="0">
                <a:solidFill>
                  <a:srgbClr val="000000"/>
                </a:solidFill>
                <a:latin typeface="Century Gothic" panose="020B0502020202020204" pitchFamily="34" charset="0"/>
              </a:rPr>
              <a:t>Email: </a:t>
            </a:r>
            <a:r>
              <a:rPr lang="en-IN" sz="1600" b="0" dirty="0">
                <a:solidFill>
                  <a:srgbClr val="000000"/>
                </a:solidFill>
                <a:latin typeface="Century Gothic" panose="020B0502020202020204" pitchFamily="34" charset="0"/>
                <a:hlinkClick r:id="rId4"/>
              </a:rPr>
              <a:t>NTTACinfo@cars-rp.org</a:t>
            </a:r>
            <a:r>
              <a:rPr lang="en-IN" sz="1600" b="0" dirty="0">
                <a:solidFill>
                  <a:srgbClr val="000000"/>
                </a:solidFill>
                <a:latin typeface="Century Gothic" panose="020B0502020202020204" pitchFamily="34" charset="0"/>
              </a:rPr>
              <a:t>  </a:t>
            </a:r>
          </a:p>
          <a:p>
            <a:pPr defTabSz="1218621">
              <a:spcAft>
                <a:spcPts val="600"/>
              </a:spcAft>
              <a:defRPr/>
            </a:pPr>
            <a:r>
              <a:rPr lang="en-IN" sz="1600" dirty="0">
                <a:solidFill>
                  <a:srgbClr val="000000"/>
                </a:solidFill>
                <a:latin typeface="Century Gothic" panose="020B0502020202020204" pitchFamily="34" charset="0"/>
              </a:rPr>
              <a:t>Phone:</a:t>
            </a:r>
            <a:r>
              <a:rPr lang="en-IN" sz="1600" b="0" dirty="0">
                <a:solidFill>
                  <a:srgbClr val="000000"/>
                </a:solidFill>
                <a:latin typeface="Century Gothic" panose="020B0502020202020204" pitchFamily="34" charset="0"/>
              </a:rPr>
              <a:t> 888.945.9377</a:t>
            </a:r>
          </a:p>
          <a:p>
            <a:pPr defTabSz="1218621">
              <a:spcAft>
                <a:spcPts val="600"/>
              </a:spcAft>
              <a:defRPr/>
            </a:pPr>
            <a:r>
              <a:rPr lang="en-IN" sz="1600" dirty="0">
                <a:solidFill>
                  <a:srgbClr val="000000"/>
                </a:solidFill>
                <a:latin typeface="Century Gothic" panose="020B0502020202020204" pitchFamily="34" charset="0"/>
              </a:rPr>
              <a:t>Website:  </a:t>
            </a:r>
            <a:r>
              <a:rPr lang="en-IN" sz="1600" b="0" dirty="0">
                <a:solidFill>
                  <a:srgbClr val="000000"/>
                </a:solidFill>
                <a:latin typeface="Century Gothic" panose="020B0502020202020204" pitchFamily="34" charset="0"/>
                <a:hlinkClick r:id="rId4"/>
              </a:rPr>
              <a:t>http://www.nttacmentalhealth.org</a:t>
            </a:r>
            <a:endParaRPr lang="en-IN" sz="1600" b="0" dirty="0">
              <a:solidFill>
                <a:srgbClr val="000000"/>
              </a:solidFill>
              <a:latin typeface="Century Gothic" panose="020B0502020202020204" pitchFamily="34" charset="0"/>
            </a:endParaRPr>
          </a:p>
          <a:p>
            <a:pPr defTabSz="1218621">
              <a:spcAft>
                <a:spcPts val="600"/>
              </a:spcAft>
              <a:defRPr/>
            </a:pPr>
            <a:r>
              <a:rPr lang="en-IN" sz="1600" dirty="0">
                <a:solidFill>
                  <a:srgbClr val="000000"/>
                </a:solidFill>
                <a:latin typeface="Century Gothic" panose="020B0502020202020204" pitchFamily="34" charset="0"/>
              </a:rPr>
              <a:t>Download our flyer</a:t>
            </a:r>
            <a:r>
              <a:rPr lang="en-IN" sz="1600" b="0" dirty="0">
                <a:solidFill>
                  <a:srgbClr val="000000"/>
                </a:solidFill>
                <a:latin typeface="Century Gothic" panose="020B0502020202020204" pitchFamily="34" charset="0"/>
              </a:rPr>
              <a:t>: </a:t>
            </a:r>
            <a:r>
              <a:rPr lang="en-IN" sz="1600" b="0" dirty="0">
                <a:solidFill>
                  <a:srgbClr val="000000"/>
                </a:solidFill>
                <a:latin typeface="Century Gothic" panose="020B0502020202020204" pitchFamily="34" charset="0"/>
                <a:hlinkClick r:id="rId4"/>
              </a:rPr>
              <a:t>https://bit.ly/nttac-flyer</a:t>
            </a:r>
            <a:r>
              <a:rPr lang="en-IN" sz="1600" b="0" dirty="0">
                <a:solidFill>
                  <a:srgbClr val="000000"/>
                </a:solidFill>
                <a:latin typeface="Century Gothic" panose="020B0502020202020204" pitchFamily="34" charset="0"/>
              </a:rPr>
              <a:t>  </a:t>
            </a:r>
          </a:p>
          <a:p>
            <a:pPr defTabSz="1218621">
              <a:spcAft>
                <a:spcPts val="600"/>
              </a:spcAft>
              <a:defRPr/>
            </a:pPr>
            <a:r>
              <a:rPr lang="en-IN" sz="1600" dirty="0">
                <a:solidFill>
                  <a:srgbClr val="000000"/>
                </a:solidFill>
                <a:latin typeface="Century Gothic" panose="020B0502020202020204" pitchFamily="34" charset="0"/>
              </a:rPr>
              <a:t>Request TA</a:t>
            </a:r>
            <a:r>
              <a:rPr lang="en-IN" sz="1600" b="0" dirty="0">
                <a:solidFill>
                  <a:srgbClr val="000000"/>
                </a:solidFill>
                <a:latin typeface="Century Gothic" panose="020B0502020202020204" pitchFamily="34" charset="0"/>
              </a:rPr>
              <a:t>: </a:t>
            </a:r>
            <a:r>
              <a:rPr lang="en-IN" sz="1600" b="0" dirty="0">
                <a:solidFill>
                  <a:srgbClr val="000000"/>
                </a:solidFill>
                <a:latin typeface="Century Gothic" panose="020B0502020202020204" pitchFamily="34" charset="0"/>
                <a:hlinkClick r:id="rId4"/>
              </a:rPr>
              <a:t>https://tinyurl.com/RequestNTTAC-TTA</a:t>
            </a:r>
            <a:r>
              <a:rPr lang="en-IN" sz="1600" b="0" dirty="0">
                <a:solidFill>
                  <a:srgbClr val="000000"/>
                </a:solidFill>
                <a:latin typeface="Century Gothic" panose="020B0502020202020204" pitchFamily="34" charset="0"/>
              </a:rPr>
              <a:t> </a:t>
            </a:r>
          </a:p>
        </p:txBody>
      </p:sp>
      <p:sp>
        <p:nvSpPr>
          <p:cNvPr id="13" name="Arrow: Right 12">
            <a:extLst>
              <a:ext uri="{FF2B5EF4-FFF2-40B4-BE49-F238E27FC236}">
                <a16:creationId xmlns:a16="http://schemas.microsoft.com/office/drawing/2014/main" id="{1127CB0E-7607-4F6B-B327-CE50B71FC361}"/>
              </a:ext>
            </a:extLst>
          </p:cNvPr>
          <p:cNvSpPr/>
          <p:nvPr/>
        </p:nvSpPr>
        <p:spPr>
          <a:xfrm>
            <a:off x="1226653" y="4257992"/>
            <a:ext cx="935860" cy="2879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8621">
              <a:defRPr/>
            </a:pPr>
            <a:endParaRPr lang="en-US" sz="2399">
              <a:solidFill>
                <a:prstClr val="white"/>
              </a:solidFill>
              <a:latin typeface="Calibri"/>
            </a:endParaRPr>
          </a:p>
        </p:txBody>
      </p:sp>
      <p:sp>
        <p:nvSpPr>
          <p:cNvPr id="14" name="Title 8">
            <a:extLst>
              <a:ext uri="{FF2B5EF4-FFF2-40B4-BE49-F238E27FC236}">
                <a16:creationId xmlns:a16="http://schemas.microsoft.com/office/drawing/2014/main" id="{3DE9B264-BC2B-40C9-BB06-0CC3778531BE}"/>
              </a:ext>
            </a:extLst>
          </p:cNvPr>
          <p:cNvSpPr txBox="1">
            <a:spLocks/>
          </p:cNvSpPr>
          <p:nvPr/>
        </p:nvSpPr>
        <p:spPr>
          <a:xfrm>
            <a:off x="2231974" y="3905253"/>
            <a:ext cx="5615161" cy="2951559"/>
          </a:xfrm>
          <a:prstGeom prst="rect">
            <a:avLst/>
          </a:prstGeom>
        </p:spPr>
        <p:txBody>
          <a:bodyPr vert="horz" lIns="0" tIns="60933" rIns="0" bIns="60933" rtlCol="0" anchor="b">
            <a:noAutofit/>
          </a:bodyPr>
          <a:lstStyle>
            <a:lvl1pPr algn="l" defTabSz="1218987" rtl="0" eaLnBrk="1" latinLnBrk="0" hangingPunct="1">
              <a:spcBef>
                <a:spcPct val="0"/>
              </a:spcBef>
              <a:buNone/>
              <a:defRPr lang="en-US" sz="44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1218621">
              <a:spcAft>
                <a:spcPts val="1200"/>
              </a:spcAft>
              <a:defRPr/>
            </a:pPr>
            <a:r>
              <a:rPr lang="en-IN" sz="1799" dirty="0">
                <a:solidFill>
                  <a:srgbClr val="1C4362"/>
                </a:solidFill>
                <a:latin typeface="Century Gothic" panose="020B0502020202020204" pitchFamily="34" charset="0"/>
              </a:rPr>
              <a:t>GET SOCIAL WITH US!</a:t>
            </a:r>
          </a:p>
          <a:p>
            <a:pPr defTabSz="1218621">
              <a:spcAft>
                <a:spcPts val="1200"/>
              </a:spcAft>
              <a:defRPr/>
            </a:pPr>
            <a:r>
              <a:rPr lang="en-IN" sz="1799" dirty="0">
                <a:solidFill>
                  <a:srgbClr val="000000"/>
                </a:solidFill>
                <a:latin typeface="Century Gothic" panose="020B0502020202020204" pitchFamily="34" charset="0"/>
              </a:rPr>
              <a:t>       Facebook: </a:t>
            </a:r>
            <a:r>
              <a:rPr lang="en-IN" sz="1799" b="0" dirty="0">
                <a:solidFill>
                  <a:srgbClr val="000000"/>
                </a:solidFill>
                <a:latin typeface="Century Gothic" panose="020B0502020202020204" pitchFamily="34" charset="0"/>
              </a:rPr>
              <a:t>@nttac.mh</a:t>
            </a:r>
          </a:p>
          <a:p>
            <a:pPr defTabSz="1218621">
              <a:spcAft>
                <a:spcPts val="1200"/>
              </a:spcAft>
              <a:defRPr/>
            </a:pPr>
            <a:r>
              <a:rPr lang="en-IN" sz="1799" dirty="0">
                <a:solidFill>
                  <a:srgbClr val="000000"/>
                </a:solidFill>
                <a:latin typeface="Century Gothic" panose="020B0502020202020204" pitchFamily="34" charset="0"/>
              </a:rPr>
              <a:t>       Instagram: </a:t>
            </a:r>
            <a:r>
              <a:rPr lang="en-IN" sz="1799" b="0" dirty="0">
                <a:solidFill>
                  <a:srgbClr val="000000"/>
                </a:solidFill>
                <a:latin typeface="Century Gothic" panose="020B0502020202020204" pitchFamily="34" charset="0"/>
              </a:rPr>
              <a:t>@nttac.mh</a:t>
            </a:r>
          </a:p>
          <a:p>
            <a:pPr defTabSz="1218621">
              <a:spcAft>
                <a:spcPts val="1200"/>
              </a:spcAft>
              <a:defRPr/>
            </a:pPr>
            <a:r>
              <a:rPr lang="en-IN" sz="1799" dirty="0">
                <a:solidFill>
                  <a:srgbClr val="000000"/>
                </a:solidFill>
                <a:latin typeface="Century Gothic" panose="020B0502020202020204" pitchFamily="34" charset="0"/>
              </a:rPr>
              <a:t>       Twitter: </a:t>
            </a:r>
            <a:r>
              <a:rPr lang="en-IN" sz="1799" b="0" dirty="0">
                <a:solidFill>
                  <a:srgbClr val="000000"/>
                </a:solidFill>
                <a:latin typeface="Century Gothic" panose="020B0502020202020204" pitchFamily="34" charset="0"/>
              </a:rPr>
              <a:t>@</a:t>
            </a:r>
            <a:r>
              <a:rPr lang="en-IN" sz="1799" b="0" dirty="0" err="1">
                <a:solidFill>
                  <a:srgbClr val="000000"/>
                </a:solidFill>
                <a:latin typeface="Century Gothic" panose="020B0502020202020204" pitchFamily="34" charset="0"/>
              </a:rPr>
              <a:t>nttac_mh</a:t>
            </a:r>
            <a:endParaRPr lang="en-IN" sz="1799" b="0" dirty="0">
              <a:solidFill>
                <a:srgbClr val="000000"/>
              </a:solidFill>
              <a:latin typeface="Century Gothic" panose="020B0502020202020204" pitchFamily="34" charset="0"/>
            </a:endParaRPr>
          </a:p>
          <a:p>
            <a:pPr defTabSz="1218621">
              <a:defRPr/>
            </a:pPr>
            <a:endParaRPr lang="en-IN" sz="2399" dirty="0">
              <a:solidFill>
                <a:prstClr val="white">
                  <a:lumMod val="50000"/>
                </a:prst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30C991EB-1647-4F82-A35A-EDB0ED9F72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01920" y="5982342"/>
            <a:ext cx="469580" cy="479087"/>
          </a:xfrm>
          <a:prstGeom prst="rect">
            <a:avLst/>
          </a:prstGeom>
        </p:spPr>
      </p:pic>
      <p:pic>
        <p:nvPicPr>
          <p:cNvPr id="16" name="Picture 15">
            <a:extLst>
              <a:ext uri="{FF2B5EF4-FFF2-40B4-BE49-F238E27FC236}">
                <a16:creationId xmlns:a16="http://schemas.microsoft.com/office/drawing/2014/main" id="{DEAC2F7D-5FA7-420D-9D08-94A0A734C8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00294" y="5057080"/>
            <a:ext cx="471207" cy="475196"/>
          </a:xfrm>
          <a:prstGeom prst="rect">
            <a:avLst/>
          </a:prstGeom>
        </p:spPr>
      </p:pic>
      <p:pic>
        <p:nvPicPr>
          <p:cNvPr id="17" name="Picture 16">
            <a:extLst>
              <a:ext uri="{FF2B5EF4-FFF2-40B4-BE49-F238E27FC236}">
                <a16:creationId xmlns:a16="http://schemas.microsoft.com/office/drawing/2014/main" id="{2FB42039-5401-4A40-8EB0-6F97E1368F0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9984" y="5506888"/>
            <a:ext cx="511517" cy="479087"/>
          </a:xfrm>
          <a:prstGeom prst="rect">
            <a:avLst/>
          </a:prstGeom>
        </p:spPr>
      </p:pic>
      <p:pic>
        <p:nvPicPr>
          <p:cNvPr id="18" name="Picture 17">
            <a:extLst>
              <a:ext uri="{FF2B5EF4-FFF2-40B4-BE49-F238E27FC236}">
                <a16:creationId xmlns:a16="http://schemas.microsoft.com/office/drawing/2014/main" id="{6A00F28F-6180-45FC-8505-BF7B6905F82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35360" y="116632"/>
            <a:ext cx="4376644" cy="2188322"/>
          </a:xfrm>
          <a:prstGeom prst="rect">
            <a:avLst/>
          </a:prstGeom>
        </p:spPr>
      </p:pic>
    </p:spTree>
    <p:extLst>
      <p:ext uri="{BB962C8B-B14F-4D97-AF65-F5344CB8AC3E}">
        <p14:creationId xmlns:p14="http://schemas.microsoft.com/office/powerpoint/2010/main" val="163218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51"/>
          <p:cNvSpPr/>
          <p:nvPr/>
        </p:nvSpPr>
        <p:spPr>
          <a:xfrm>
            <a:off x="2107409" y="978698"/>
            <a:ext cx="8002811" cy="484748"/>
          </a:xfrm>
          <a:prstGeom prst="rect">
            <a:avLst/>
          </a:prstGeom>
          <a:noFill/>
          <a:ln>
            <a:noFill/>
          </a:ln>
        </p:spPr>
        <p:txBody>
          <a:bodyPr spcFirstLastPara="1" wrap="square" lIns="91425" tIns="45700" rIns="91425" bIns="45700" anchor="t" anchorCtr="0">
            <a:noAutofit/>
          </a:bodyPr>
          <a:lstStyle/>
          <a:p>
            <a:pPr marL="0" marR="0" lvl="0" indent="0" algn="l" defTabSz="914354" rtl="0" eaLnBrk="1" fontAlgn="auto" latinLnBrk="0" hangingPunct="1">
              <a:lnSpc>
                <a:spcPct val="100000"/>
              </a:lnSpc>
              <a:spcBef>
                <a:spcPts val="0"/>
              </a:spcBef>
              <a:spcAft>
                <a:spcPts val="0"/>
              </a:spcAft>
              <a:buClr>
                <a:srgbClr val="FFFFFF"/>
              </a:buClr>
              <a:buSzPts val="2550"/>
              <a:buFontTx/>
              <a:buNone/>
              <a:tabLst/>
              <a:defRPr/>
            </a:pPr>
            <a:r>
              <a:rPr kumimoji="0" lang="en-US" sz="2551" b="1" i="0" u="none" strike="noStrike" kern="0" cap="none" spc="0" normalizeH="0" baseline="0" noProof="0">
                <a:ln>
                  <a:noFill/>
                </a:ln>
                <a:solidFill>
                  <a:srgbClr val="FFFFFF"/>
                </a:solidFill>
                <a:effectLst/>
                <a:uLnTx/>
                <a:uFillTx/>
                <a:latin typeface="Arial"/>
                <a:ea typeface="+mn-ea"/>
                <a:cs typeface="Arial"/>
                <a:sym typeface="Arial"/>
              </a:rPr>
              <a:t>Thank you.</a:t>
            </a:r>
            <a:endParaRPr kumimoji="0" sz="2551"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0" name="Google Shape;1080;p151"/>
          <p:cNvSpPr txBox="1"/>
          <p:nvPr/>
        </p:nvSpPr>
        <p:spPr>
          <a:xfrm>
            <a:off x="1496505" y="1354979"/>
            <a:ext cx="9199001" cy="4643875"/>
          </a:xfrm>
          <a:prstGeom prst="rect">
            <a:avLst/>
          </a:prstGeom>
          <a:solidFill>
            <a:schemeClr val="lt1"/>
          </a:solidFill>
          <a:ln>
            <a:noFill/>
          </a:ln>
        </p:spPr>
        <p:txBody>
          <a:bodyPr spcFirstLastPara="1" wrap="square" lIns="91425" tIns="45700" rIns="91425" bIns="45700" anchor="t" anchorCtr="0">
            <a:noAutofit/>
          </a:bodyPr>
          <a:lstStyle/>
          <a:p>
            <a:pPr marL="228589" marR="0" lvl="0" indent="-228589" algn="l" defTabSz="914354" rtl="0" eaLnBrk="1" fontAlgn="auto" latinLnBrk="0" hangingPunct="1">
              <a:lnSpc>
                <a:spcPct val="90000"/>
              </a:lnSpc>
              <a:spcBef>
                <a:spcPts val="0"/>
              </a:spcBef>
              <a:spcAft>
                <a:spcPts val="0"/>
              </a:spcAft>
              <a:buClr>
                <a:srgbClr val="000000"/>
              </a:buClr>
              <a:buSzPts val="2100"/>
              <a:buFontTx/>
              <a:buNone/>
              <a:tabLst/>
              <a:defRPr/>
            </a:pPr>
            <a:endParaRPr kumimoji="0" sz="21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ctr" defTabSz="914354" rtl="0" eaLnBrk="1" fontAlgn="auto" latinLnBrk="0" hangingPunct="1">
              <a:lnSpc>
                <a:spcPct val="90000"/>
              </a:lnSpc>
              <a:spcBef>
                <a:spcPts val="1000"/>
              </a:spcBef>
              <a:spcAft>
                <a:spcPts val="0"/>
              </a:spcAft>
              <a:buClr>
                <a:srgbClr val="000000"/>
              </a:buClr>
              <a:buSzPts val="2700"/>
              <a:buFontTx/>
              <a:buNone/>
              <a:tabLst/>
              <a:defRPr/>
            </a:pPr>
            <a:r>
              <a:rPr kumimoji="0" lang="en-US" sz="2700" b="0" i="0" u="none" strike="noStrike" kern="0" cap="none" spc="0" normalizeH="0" baseline="0" noProof="0" dirty="0">
                <a:ln>
                  <a:noFill/>
                </a:ln>
                <a:solidFill>
                  <a:srgbClr val="000000"/>
                </a:solidFill>
                <a:effectLst/>
                <a:uLnTx/>
                <a:uFillTx/>
                <a:latin typeface="Arial"/>
                <a:ea typeface="+mn-ea"/>
                <a:cs typeface="Arial"/>
                <a:sym typeface="Arial"/>
              </a:rPr>
              <a:t>SAMHSA’s mission is to reduce </a:t>
            </a:r>
            <a:br>
              <a:rPr kumimoji="0" lang="en-US" sz="2700" b="0" i="0" u="none" strike="noStrike" kern="0" cap="none" spc="0" normalizeH="0" baseline="0" noProof="0" dirty="0">
                <a:ln>
                  <a:noFill/>
                </a:ln>
                <a:solidFill>
                  <a:srgbClr val="000000"/>
                </a:solidFill>
                <a:effectLst/>
                <a:uLnTx/>
                <a:uFillTx/>
                <a:latin typeface="Arial"/>
                <a:ea typeface="+mn-ea"/>
                <a:cs typeface="Arial"/>
                <a:sym typeface="Arial"/>
              </a:rPr>
            </a:br>
            <a:r>
              <a:rPr kumimoji="0" lang="en-US" sz="2700" b="0" i="0" u="none" strike="noStrike" kern="0" cap="none" spc="0" normalizeH="0" baseline="0" noProof="0" dirty="0">
                <a:ln>
                  <a:noFill/>
                </a:ln>
                <a:solidFill>
                  <a:srgbClr val="000000"/>
                </a:solidFill>
                <a:effectLst/>
                <a:uLnTx/>
                <a:uFillTx/>
                <a:latin typeface="Arial"/>
                <a:ea typeface="+mn-ea"/>
                <a:cs typeface="Arial"/>
                <a:sym typeface="Arial"/>
              </a:rPr>
              <a:t>the impact of substance abuse and </a:t>
            </a:r>
            <a:br>
              <a:rPr kumimoji="0" lang="en-US" sz="2700" b="0" i="0" u="none" strike="noStrike" kern="0" cap="none" spc="0" normalizeH="0" baseline="0" noProof="0" dirty="0">
                <a:ln>
                  <a:noFill/>
                </a:ln>
                <a:solidFill>
                  <a:srgbClr val="000000"/>
                </a:solidFill>
                <a:effectLst/>
                <a:uLnTx/>
                <a:uFillTx/>
                <a:latin typeface="Arial"/>
                <a:ea typeface="+mn-ea"/>
                <a:cs typeface="Arial"/>
                <a:sym typeface="Arial"/>
              </a:rPr>
            </a:br>
            <a:r>
              <a:rPr kumimoji="0" lang="en-US" sz="2700" b="0" i="0" u="none" strike="noStrike" kern="0" cap="none" spc="0" normalizeH="0" baseline="0" noProof="0" dirty="0">
                <a:ln>
                  <a:noFill/>
                </a:ln>
                <a:solidFill>
                  <a:srgbClr val="000000"/>
                </a:solidFill>
                <a:effectLst/>
                <a:uLnTx/>
                <a:uFillTx/>
                <a:latin typeface="Arial"/>
                <a:ea typeface="+mn-ea"/>
                <a:cs typeface="Arial"/>
                <a:sym typeface="Arial"/>
              </a:rPr>
              <a:t>mental illness on America’s communities.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l" defTabSz="914354" rtl="0" eaLnBrk="1" fontAlgn="auto" latinLnBrk="0" hangingPunct="1">
              <a:lnSpc>
                <a:spcPct val="90000"/>
              </a:lnSpc>
              <a:spcBef>
                <a:spcPts val="1000"/>
              </a:spcBef>
              <a:spcAft>
                <a:spcPts val="0"/>
              </a:spcAft>
              <a:buClr>
                <a:srgbClr val="000000"/>
              </a:buClr>
              <a:buSzPts val="2100"/>
              <a:buFontTx/>
              <a:buNone/>
              <a:tabLst/>
              <a:defRPr/>
            </a:pP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ctr" defTabSz="914354" rtl="0" eaLnBrk="1" fontAlgn="auto" latinLnBrk="0" hangingPunct="1">
              <a:lnSpc>
                <a:spcPct val="90000"/>
              </a:lnSpc>
              <a:spcBef>
                <a:spcPts val="0"/>
              </a:spcBef>
              <a:spcAft>
                <a:spcPts val="0"/>
              </a:spcAft>
              <a:buClr>
                <a:srgbClr val="000000"/>
              </a:buClr>
              <a:buSzPts val="2100"/>
              <a:buFontTx/>
              <a:buNone/>
              <a:tabLst/>
              <a:defRPr/>
            </a:pPr>
            <a:endParaRPr kumimoji="0" sz="21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ctr" defTabSz="914354" rtl="0" eaLnBrk="1" fontAlgn="auto" latinLnBrk="0" hangingPunct="1">
              <a:lnSpc>
                <a:spcPct val="90000"/>
              </a:lnSpc>
              <a:spcBef>
                <a:spcPts val="1800"/>
              </a:spcBef>
              <a:spcAft>
                <a:spcPts val="0"/>
              </a:spcAft>
              <a:buClr>
                <a:srgbClr val="000000"/>
              </a:buClr>
              <a:buSzPts val="3000"/>
              <a:buFontTx/>
              <a:buNone/>
              <a:tabLst/>
              <a:defRPr/>
            </a:pPr>
            <a:endParaRPr kumimoji="0" sz="30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ctr" defTabSz="914354" rtl="0" eaLnBrk="1" fontAlgn="auto" latinLnBrk="0" hangingPunct="1">
              <a:lnSpc>
                <a:spcPct val="90000"/>
              </a:lnSpc>
              <a:spcBef>
                <a:spcPts val="1800"/>
              </a:spcBef>
              <a:spcAft>
                <a:spcPts val="0"/>
              </a:spcAft>
              <a:buClr>
                <a:srgbClr val="000000"/>
              </a:buClr>
              <a:buSzPts val="3000"/>
              <a:buFontTx/>
              <a:buNone/>
              <a:tabLst/>
              <a:defRPr/>
            </a:pPr>
            <a:r>
              <a:rPr kumimoji="0" lang="en-US" sz="3000" b="0" i="0" u="none" strike="noStrike" kern="0" cap="none" spc="0" normalizeH="0" baseline="0" noProof="0" dirty="0">
                <a:ln>
                  <a:noFill/>
                </a:ln>
                <a:solidFill>
                  <a:srgbClr val="000000"/>
                </a:solidFill>
                <a:effectLst/>
                <a:uLnTx/>
                <a:uFillTx/>
                <a:latin typeface="Arial"/>
                <a:ea typeface="+mn-ea"/>
                <a:cs typeface="Arial"/>
                <a:sym typeface="Arial"/>
              </a:rPr>
              <a:t>www.samhsa.gov</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28589" marR="0" lvl="0" indent="-228589" algn="ctr" defTabSz="914354" rtl="0" eaLnBrk="1" fontAlgn="auto" latinLnBrk="0" hangingPunct="1">
              <a:lnSpc>
                <a:spcPct val="90000"/>
              </a:lnSpc>
              <a:spcBef>
                <a:spcPts val="2251"/>
              </a:spcBef>
              <a:spcAft>
                <a:spcPts val="0"/>
              </a:spcAft>
              <a:buClr>
                <a:srgbClr val="000000"/>
              </a:buClr>
              <a:buSzPts val="1800"/>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1-877-SAMHSA-7 (1-877-726-4727) ● 1-800-487-4889 (TDD)</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354" rtl="0" eaLnBrk="1" fontAlgn="auto" latinLnBrk="0" hangingPunct="1">
              <a:lnSpc>
                <a:spcPct val="90000"/>
              </a:lnSpc>
              <a:spcBef>
                <a:spcPts val="0"/>
              </a:spcBef>
              <a:spcAft>
                <a:spcPts val="0"/>
              </a:spcAft>
              <a:buClr>
                <a:srgbClr val="000000"/>
              </a:buClr>
              <a:buSzPts val="2100"/>
              <a:buFontTx/>
              <a:buNone/>
              <a:tabLst/>
              <a:defRPr/>
            </a:pPr>
            <a:endParaRPr kumimoji="0" sz="2100" b="1" i="0" u="none" strike="noStrike" kern="0" cap="none" spc="0" normalizeH="0" baseline="0" noProof="0" dirty="0">
              <a:ln>
                <a:noFill/>
              </a:ln>
              <a:solidFill>
                <a:srgbClr val="000000"/>
              </a:solidFill>
              <a:effectLst/>
              <a:uLnTx/>
              <a:uFillTx/>
              <a:latin typeface="Arial"/>
              <a:ea typeface="+mn-ea"/>
              <a:cs typeface="Arial"/>
              <a:sym typeface="Arial"/>
            </a:endParaRPr>
          </a:p>
        </p:txBody>
      </p:sp>
    </p:spTree>
    <p:custDataLst>
      <p:tags r:id="rId1"/>
    </p:custDataLst>
    <p:extLst>
      <p:ext uri="{BB962C8B-B14F-4D97-AF65-F5344CB8AC3E}">
        <p14:creationId xmlns:p14="http://schemas.microsoft.com/office/powerpoint/2010/main" val="107011790"/>
      </p:ext>
    </p:extLst>
  </p:cSld>
  <p:clrMapOvr>
    <a:masterClrMapping/>
  </p:clrMapOvr>
  <mc:AlternateContent xmlns:mc="http://schemas.openxmlformats.org/markup-compatibility/2006" xmlns:p14="http://schemas.microsoft.com/office/powerpoint/2010/main">
    <mc:Choice Requires="p14">
      <p:transition spd="slow" p14:dur="2000" advTm="8307"/>
    </mc:Choice>
    <mc:Fallback xmlns="">
      <p:transition spd="slow" advTm="83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31" y="4036979"/>
            <a:ext cx="11026743" cy="1855531"/>
          </a:xfrm>
        </p:spPr>
        <p:txBody>
          <a:bodyPr>
            <a:normAutofit/>
          </a:bodyPr>
          <a:lstStyle/>
          <a:p>
            <a:r>
              <a:rPr lang="en-US" sz="4000" dirty="0">
                <a:solidFill>
                  <a:schemeClr val="accent2"/>
                </a:solidFill>
              </a:rPr>
              <a:t>NTTAC Overview</a:t>
            </a:r>
          </a:p>
        </p:txBody>
      </p:sp>
      <p:pic>
        <p:nvPicPr>
          <p:cNvPr id="10" name="Picture 9">
            <a:extLst>
              <a:ext uri="{FF2B5EF4-FFF2-40B4-BE49-F238E27FC236}">
                <a16:creationId xmlns:a16="http://schemas.microsoft.com/office/drawing/2014/main" id="{883D3F34-C4CE-4800-818F-D308EC35D1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76320" y="332656"/>
            <a:ext cx="2736304" cy="1368152"/>
          </a:xfrm>
          <a:prstGeom prst="rect">
            <a:avLst/>
          </a:prstGeom>
        </p:spPr>
      </p:pic>
      <p:sp>
        <p:nvSpPr>
          <p:cNvPr id="3" name="Rectangle 2">
            <a:extLst>
              <a:ext uri="{FF2B5EF4-FFF2-40B4-BE49-F238E27FC236}">
                <a16:creationId xmlns:a16="http://schemas.microsoft.com/office/drawing/2014/main" id="{5FF8F7D6-7B57-40DD-9DAB-1DE6F43D7FD9}"/>
              </a:ext>
            </a:extLst>
          </p:cNvPr>
          <p:cNvSpPr/>
          <p:nvPr/>
        </p:nvSpPr>
        <p:spPr>
          <a:xfrm>
            <a:off x="0" y="6031149"/>
            <a:ext cx="12192000" cy="82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868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8E78617-1978-40F3-B343-BE98EDA2D54C}"/>
              </a:ext>
            </a:extLst>
          </p:cNvPr>
          <p:cNvSpPr/>
          <p:nvPr/>
        </p:nvSpPr>
        <p:spPr>
          <a:xfrm>
            <a:off x="-24681" y="332656"/>
            <a:ext cx="12215093" cy="856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Title 17">
            <a:extLst>
              <a:ext uri="{FF2B5EF4-FFF2-40B4-BE49-F238E27FC236}">
                <a16:creationId xmlns:a16="http://schemas.microsoft.com/office/drawing/2014/main" id="{BF076B4A-4454-4DA6-BB79-B571DB9D44E7}"/>
              </a:ext>
            </a:extLst>
          </p:cNvPr>
          <p:cNvSpPr txBox="1">
            <a:spLocks/>
          </p:cNvSpPr>
          <p:nvPr/>
        </p:nvSpPr>
        <p:spPr>
          <a:xfrm>
            <a:off x="119336" y="404665"/>
            <a:ext cx="11953328" cy="711081"/>
          </a:xfrm>
          <a:prstGeom prst="rect">
            <a:avLst/>
          </a:prstGeom>
        </p:spPr>
        <p:txBody>
          <a:bodyPr/>
          <a:lstStyle>
            <a:lvl1pPr algn="l" defTabSz="1218987" rtl="0" eaLnBrk="1" latinLnBrk="0" hangingPunct="1">
              <a:spcBef>
                <a:spcPct val="0"/>
              </a:spcBef>
              <a:buNone/>
              <a:defRPr sz="3600" b="1" kern="120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a:ln>
                  <a:noFill/>
                </a:ln>
                <a:solidFill>
                  <a:prstClr val="white"/>
                </a:solidFill>
                <a:effectLst/>
                <a:uLnTx/>
                <a:uFillTx/>
                <a:latin typeface="Gill Sans MT" panose="020B0502020104020203" pitchFamily="34" charset="0"/>
              </a:rPr>
              <a:t>OUR MULTIDISCIPLINARY </a:t>
            </a:r>
            <a:r>
              <a:rPr kumimoji="0" lang="en-IN" sz="4400" b="1" i="0" u="none" strike="noStrike" kern="1200" cap="none" spc="0" normalizeH="0" baseline="0" noProof="0" dirty="0">
                <a:ln>
                  <a:noFill/>
                </a:ln>
                <a:solidFill>
                  <a:srgbClr val="9FC95D"/>
                </a:solidFill>
                <a:effectLst/>
                <a:uLnTx/>
                <a:uFillTx/>
                <a:latin typeface="Gill Sans MT" panose="020B0502020104020203" pitchFamily="34" charset="0"/>
              </a:rPr>
              <a:t>TEAM</a:t>
            </a:r>
            <a:endParaRPr kumimoji="0" lang="en-IN" sz="4400" b="0" i="0" u="none" strike="noStrike" kern="1200" cap="none" spc="0" normalizeH="0" baseline="0" noProof="0" dirty="0">
              <a:ln>
                <a:noFill/>
              </a:ln>
              <a:solidFill>
                <a:srgbClr val="9FC95D"/>
              </a:solidFill>
              <a:effectLst/>
              <a:uLnTx/>
              <a:uFillTx/>
              <a:latin typeface="Gill Sans MT" panose="020B0502020104020203" pitchFamily="34" charset="0"/>
            </a:endParaRPr>
          </a:p>
        </p:txBody>
      </p:sp>
      <p:pic>
        <p:nvPicPr>
          <p:cNvPr id="8" name="Graphic 7">
            <a:extLst>
              <a:ext uri="{FF2B5EF4-FFF2-40B4-BE49-F238E27FC236}">
                <a16:creationId xmlns:a16="http://schemas.microsoft.com/office/drawing/2014/main" id="{B81DDD66-C99A-4FCB-BD70-332AE1267A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511824" y="1829493"/>
            <a:ext cx="3492166" cy="971331"/>
          </a:xfrm>
          <a:prstGeom prst="rect">
            <a:avLst/>
          </a:prstGeom>
        </p:spPr>
      </p:pic>
      <p:pic>
        <p:nvPicPr>
          <p:cNvPr id="10" name="Picture 9">
            <a:extLst>
              <a:ext uri="{FF2B5EF4-FFF2-40B4-BE49-F238E27FC236}">
                <a16:creationId xmlns:a16="http://schemas.microsoft.com/office/drawing/2014/main" id="{8FFE6D33-D70F-4B3E-AA85-05280DAB1E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60297" y="1971166"/>
            <a:ext cx="3055741" cy="547487"/>
          </a:xfrm>
          <a:prstGeom prst="rect">
            <a:avLst/>
          </a:prstGeom>
        </p:spPr>
      </p:pic>
      <p:pic>
        <p:nvPicPr>
          <p:cNvPr id="11" name="Picture 10" descr="A close up of a sign&#10;&#10;Description automatically generated">
            <a:extLst>
              <a:ext uri="{FF2B5EF4-FFF2-40B4-BE49-F238E27FC236}">
                <a16:creationId xmlns:a16="http://schemas.microsoft.com/office/drawing/2014/main" id="{AFAD9DF2-94ED-4AAA-B6D5-8BE6DB9366D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8449" y="3539661"/>
            <a:ext cx="4143375" cy="1038225"/>
          </a:xfrm>
          <a:prstGeom prst="rect">
            <a:avLst/>
          </a:prstGeom>
        </p:spPr>
      </p:pic>
      <p:pic>
        <p:nvPicPr>
          <p:cNvPr id="12" name="Picture 11" descr="A sign in the dark&#10;&#10;Description automatically generated">
            <a:extLst>
              <a:ext uri="{FF2B5EF4-FFF2-40B4-BE49-F238E27FC236}">
                <a16:creationId xmlns:a16="http://schemas.microsoft.com/office/drawing/2014/main" id="{84BEEA72-CCBF-412D-9DD5-4D37DBDE5C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7151" y="5482330"/>
            <a:ext cx="4362450" cy="547487"/>
          </a:xfrm>
          <a:prstGeom prst="rect">
            <a:avLst/>
          </a:prstGeom>
        </p:spPr>
      </p:pic>
      <p:pic>
        <p:nvPicPr>
          <p:cNvPr id="13" name="Picture 12" descr="A close up of a logo&#10;&#10;Description automatically generated">
            <a:extLst>
              <a:ext uri="{FF2B5EF4-FFF2-40B4-BE49-F238E27FC236}">
                <a16:creationId xmlns:a16="http://schemas.microsoft.com/office/drawing/2014/main" id="{52454006-79D4-4260-BE3C-32954BAD583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276207" y="3417641"/>
            <a:ext cx="3547344" cy="1066975"/>
          </a:xfrm>
          <a:prstGeom prst="rect">
            <a:avLst/>
          </a:prstGeom>
        </p:spPr>
      </p:pic>
      <p:pic>
        <p:nvPicPr>
          <p:cNvPr id="15" name="Picture 14">
            <a:extLst>
              <a:ext uri="{FF2B5EF4-FFF2-40B4-BE49-F238E27FC236}">
                <a16:creationId xmlns:a16="http://schemas.microsoft.com/office/drawing/2014/main" id="{8FB7F0BB-A149-4538-A402-97ED9E52C6F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27448" y="1868378"/>
            <a:ext cx="2183880" cy="753062"/>
          </a:xfrm>
          <a:prstGeom prst="rect">
            <a:avLst/>
          </a:prstGeom>
        </p:spPr>
      </p:pic>
      <p:pic>
        <p:nvPicPr>
          <p:cNvPr id="1026" name="Picture 2">
            <a:extLst>
              <a:ext uri="{FF2B5EF4-FFF2-40B4-BE49-F238E27FC236}">
                <a16:creationId xmlns:a16="http://schemas.microsoft.com/office/drawing/2014/main" id="{B53F0947-6295-42CD-9991-B448937EFF6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50174" b="17714"/>
          <a:stretch/>
        </p:blipFill>
        <p:spPr bwMode="auto">
          <a:xfrm>
            <a:off x="4874332" y="3506840"/>
            <a:ext cx="2767149" cy="888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D4093A3-46FB-446E-BBBA-032C7BBDFBC5}"/>
              </a:ext>
            </a:extLst>
          </p:cNvPr>
          <p:cNvPicPr>
            <a:picLocks noChangeAspect="1"/>
          </p:cNvPicPr>
          <p:nvPr/>
        </p:nvPicPr>
        <p:blipFill>
          <a:blip r:embed="rId11"/>
          <a:stretch>
            <a:fillRect/>
          </a:stretch>
        </p:blipFill>
        <p:spPr>
          <a:xfrm>
            <a:off x="1763486" y="5212331"/>
            <a:ext cx="2743200" cy="1092425"/>
          </a:xfrm>
          <a:prstGeom prst="rect">
            <a:avLst/>
          </a:prstGeom>
        </p:spPr>
      </p:pic>
    </p:spTree>
    <p:extLst>
      <p:ext uri="{BB962C8B-B14F-4D97-AF65-F5344CB8AC3E}">
        <p14:creationId xmlns:p14="http://schemas.microsoft.com/office/powerpoint/2010/main" val="131116929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6893AC-6980-4B08-9110-008BE33E6159}"/>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4681" y="-27384"/>
            <a:ext cx="12237697" cy="3169746"/>
          </a:xfrm>
          <a:prstGeom prst="rect">
            <a:avLst/>
          </a:prstGeom>
        </p:spPr>
      </p:pic>
      <p:sp>
        <p:nvSpPr>
          <p:cNvPr id="41" name="Rectangle 40">
            <a:extLst>
              <a:ext uri="{FF2B5EF4-FFF2-40B4-BE49-F238E27FC236}">
                <a16:creationId xmlns:a16="http://schemas.microsoft.com/office/drawing/2014/main" id="{0CE7ABAB-6B49-4849-830F-F02F658C8C59}"/>
              </a:ext>
            </a:extLst>
          </p:cNvPr>
          <p:cNvSpPr/>
          <p:nvPr/>
        </p:nvSpPr>
        <p:spPr>
          <a:xfrm>
            <a:off x="4295777" y="2205211"/>
            <a:ext cx="3600449" cy="259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Placeholder 6" descr="A group of people walking on a sidewalk&#10;&#10;Description automatically generated">
            <a:extLst>
              <a:ext uri="{FF2B5EF4-FFF2-40B4-BE49-F238E27FC236}">
                <a16:creationId xmlns:a16="http://schemas.microsoft.com/office/drawing/2014/main" id="{C28759B9-F811-405C-A533-20564A530D5F}"/>
              </a:ext>
            </a:extLst>
          </p:cNvPr>
          <p:cNvPicPr>
            <a:picLocks noGrp="1" noChangeAspect="1"/>
          </p:cNvPicPr>
          <p:nvPr>
            <p:ph type="pic" sz="quarter" idx="14"/>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t="30" b="30"/>
          <a:stretch>
            <a:fillRect/>
          </a:stretch>
        </p:blipFill>
        <p:spPr>
          <a:xfrm>
            <a:off x="1612" y="2204864"/>
            <a:ext cx="4294188" cy="2590800"/>
          </a:xfrm>
        </p:spPr>
      </p:pic>
      <p:pic>
        <p:nvPicPr>
          <p:cNvPr id="9" name="Picture Placeholder 8" descr="A person standing in front of a silhouette of a person&#10;&#10;Description automatically generated">
            <a:extLst>
              <a:ext uri="{FF2B5EF4-FFF2-40B4-BE49-F238E27FC236}">
                <a16:creationId xmlns:a16="http://schemas.microsoft.com/office/drawing/2014/main" id="{B693F4F2-0ED7-41AD-8DA2-E7EC7C301E2E}"/>
              </a:ext>
            </a:extLst>
          </p:cNvPr>
          <p:cNvPicPr>
            <a:picLocks noGrp="1" noChangeAspect="1"/>
          </p:cNvPicPr>
          <p:nvPr>
            <p:ph type="pic" sz="quarter" idx="15"/>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7824193" y="2204864"/>
            <a:ext cx="4366221" cy="2590800"/>
          </a:xfrm>
        </p:spPr>
      </p:pic>
      <p:sp>
        <p:nvSpPr>
          <p:cNvPr id="40" name="TextBox 39">
            <a:extLst>
              <a:ext uri="{FF2B5EF4-FFF2-40B4-BE49-F238E27FC236}">
                <a16:creationId xmlns:a16="http://schemas.microsoft.com/office/drawing/2014/main" id="{99B04504-AF2B-49F9-9236-60EC42BD5176}"/>
              </a:ext>
            </a:extLst>
          </p:cNvPr>
          <p:cNvSpPr txBox="1"/>
          <p:nvPr/>
        </p:nvSpPr>
        <p:spPr>
          <a:xfrm>
            <a:off x="4871864" y="3142710"/>
            <a:ext cx="2448272" cy="646331"/>
          </a:xfrm>
          <a:prstGeom prst="rect">
            <a:avLst/>
          </a:prstGeom>
          <a:noFill/>
        </p:spPr>
        <p:txBody>
          <a:bodyPr wrap="square" lIns="0" rIns="0"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OUR GOAL</a:t>
            </a:r>
            <a:endParaRPr kumimoji="0" lang="en-IN"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46550FEE-4031-466E-AB62-4E83EA4B0C2A}"/>
              </a:ext>
            </a:extLst>
          </p:cNvPr>
          <p:cNvSpPr txBox="1"/>
          <p:nvPr/>
        </p:nvSpPr>
        <p:spPr>
          <a:xfrm>
            <a:off x="2354468" y="5025062"/>
            <a:ext cx="7478487" cy="1569660"/>
          </a:xfrm>
          <a:prstGeom prst="rect">
            <a:avLst/>
          </a:prstGeom>
          <a:noFill/>
        </p:spPr>
        <p:txBody>
          <a:bodyPr wrap="square" lIns="91440" tIns="45720" rIns="91440" bIns="45720" rtlCol="0" anchor="t">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entury Gothic" panose="020B0502020202020204" pitchFamily="34" charset="0"/>
                <a:ea typeface="+mn-lt"/>
                <a:cs typeface="Calibri"/>
              </a:rPr>
              <a:t>All children, youth, young adults, and families with emotional or behavioral health needs can access evidence-based treatment and recovery services in a well-coordinated system of care.</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lt"/>
              <a:cs typeface="Calibri"/>
            </a:endParaRPr>
          </a:p>
        </p:txBody>
      </p:sp>
      <p:pic>
        <p:nvPicPr>
          <p:cNvPr id="12" name="Picture 11">
            <a:extLst>
              <a:ext uri="{FF2B5EF4-FFF2-40B4-BE49-F238E27FC236}">
                <a16:creationId xmlns:a16="http://schemas.microsoft.com/office/drawing/2014/main" id="{3760BFAB-B2D0-4CC5-9942-4E33A446BDEA}"/>
              </a:ext>
            </a:extLst>
          </p:cNvPr>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837056" y="2204864"/>
            <a:ext cx="4353357" cy="2590800"/>
          </a:xfrm>
          <a:prstGeom prst="rect">
            <a:avLst/>
          </a:prstGeom>
        </p:spPr>
      </p:pic>
    </p:spTree>
    <p:extLst>
      <p:ext uri="{BB962C8B-B14F-4D97-AF65-F5344CB8AC3E}">
        <p14:creationId xmlns:p14="http://schemas.microsoft.com/office/powerpoint/2010/main" val="415757542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8E78617-1978-40F3-B343-BE98EDA2D54C}"/>
              </a:ext>
            </a:extLst>
          </p:cNvPr>
          <p:cNvSpPr/>
          <p:nvPr/>
        </p:nvSpPr>
        <p:spPr>
          <a:xfrm>
            <a:off x="-23086" y="549431"/>
            <a:ext cx="10655590" cy="856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621"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00C020B-8FC5-427B-A45B-266D71A624E4}"/>
              </a:ext>
            </a:extLst>
          </p:cNvPr>
          <p:cNvSpPr txBox="1"/>
          <p:nvPr/>
        </p:nvSpPr>
        <p:spPr>
          <a:xfrm>
            <a:off x="551385" y="1653292"/>
            <a:ext cx="11015798" cy="4308744"/>
          </a:xfrm>
          <a:prstGeom prst="rect">
            <a:avLst/>
          </a:prstGeom>
          <a:noFill/>
        </p:spPr>
        <p:txBody>
          <a:bodyPr wrap="square" rtlCol="0">
            <a:spAutoFit/>
          </a:bodyPr>
          <a:lstStyle/>
          <a:p>
            <a:pPr marL="0" marR="0" lvl="0" indent="0" algn="l" defTabSz="1218621" rtl="0" eaLnBrk="1" fontAlgn="auto" latinLnBrk="0" hangingPunct="1">
              <a:lnSpc>
                <a:spcPct val="100000"/>
              </a:lnSpc>
              <a:spcBef>
                <a:spcPts val="0"/>
              </a:spcBef>
              <a:spcAft>
                <a:spcPts val="2399"/>
              </a:spcAft>
              <a:buClr>
                <a:srgbClr val="F4B23D"/>
              </a:buClr>
              <a:buSzTx/>
              <a:buFontTx/>
              <a:buNone/>
              <a:tabLst/>
              <a:defRPr/>
            </a:pPr>
            <a:r>
              <a:rPr kumimoji="0" lang="en-US" sz="2399" b="1" i="0" u="none" strike="noStrike" kern="0" cap="none" spc="0" normalizeH="0" baseline="0" noProof="0" dirty="0">
                <a:ln>
                  <a:noFill/>
                </a:ln>
                <a:solidFill>
                  <a:prstClr val="black"/>
                </a:solidFill>
                <a:effectLst/>
                <a:uLnTx/>
                <a:uFillTx/>
                <a:latin typeface="Century Gothic" panose="020B0502020202020204" pitchFamily="34" charset="0"/>
                <a:ea typeface="Open Sans" panose="020B0606030504020204" pitchFamily="34" charset="0"/>
                <a:cs typeface="Open Sans" panose="020B0606030504020204" pitchFamily="34" charset="0"/>
              </a:rPr>
              <a:t>Examples of our key cross-sector audiences: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State and local agency leaders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Mental health workforce - Social workers, clinicians, home visitors, etc.</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Primary care providers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School workforce</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Community-based providers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Peer supervisors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Family partners</a:t>
            </a:r>
          </a:p>
          <a:p>
            <a:pPr marL="285664" marR="0" lvl="0" indent="-285664" algn="l" defTabSz="1218621" rtl="0" eaLnBrk="1" fontAlgn="auto" latinLnBrk="0" hangingPunct="1">
              <a:lnSpc>
                <a:spcPct val="100000"/>
              </a:lnSpc>
              <a:spcBef>
                <a:spcPts val="0"/>
              </a:spcBef>
              <a:spcAft>
                <a:spcPts val="1200"/>
              </a:spcAft>
              <a:buClr>
                <a:srgbClr val="8A3F89"/>
              </a:buClr>
              <a:buSzTx/>
              <a:buFont typeface="Wingdings" panose="05000000000000000000" pitchFamily="2" charset="2"/>
              <a:buChar char="§"/>
              <a:tabLst/>
              <a:defRPr/>
            </a:pPr>
            <a:r>
              <a:rPr lang="en-US" sz="2000" kern="0" dirty="0">
                <a:solidFill>
                  <a:prstClr val="black"/>
                </a:solidFill>
                <a:latin typeface="Century Gothic" panose="020B0502020202020204" pitchFamily="34" charset="0"/>
              </a:rPr>
              <a:t>Youth partners</a:t>
            </a:r>
            <a:endParaRPr kumimoji="0" lang="en-US" sz="2199"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1" name="Title 17">
            <a:extLst>
              <a:ext uri="{FF2B5EF4-FFF2-40B4-BE49-F238E27FC236}">
                <a16:creationId xmlns:a16="http://schemas.microsoft.com/office/drawing/2014/main" id="{BF076B4A-4454-4DA6-BB79-B571DB9D44E7}"/>
              </a:ext>
            </a:extLst>
          </p:cNvPr>
          <p:cNvSpPr txBox="1">
            <a:spLocks/>
          </p:cNvSpPr>
          <p:nvPr/>
        </p:nvSpPr>
        <p:spPr>
          <a:xfrm>
            <a:off x="5953748" y="620688"/>
            <a:ext cx="6766989" cy="710896"/>
          </a:xfrm>
          <a:prstGeom prst="rect">
            <a:avLst/>
          </a:prstGeom>
        </p:spPr>
        <p:txBody>
          <a:bodyPr/>
          <a:lstStyle>
            <a:lvl1pPr algn="l" defTabSz="1218987" rtl="0" eaLnBrk="1" latinLnBrk="0" hangingPunct="1">
              <a:spcBef>
                <a:spcPct val="0"/>
              </a:spcBef>
              <a:buNone/>
              <a:defRPr sz="3600" b="1" kern="120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0" marR="0" lvl="0" indent="0" algn="l" defTabSz="1218621" rtl="0" eaLnBrk="1" fontAlgn="auto" latinLnBrk="0" hangingPunct="1">
              <a:lnSpc>
                <a:spcPct val="100000"/>
              </a:lnSpc>
              <a:spcBef>
                <a:spcPct val="0"/>
              </a:spcBef>
              <a:spcAft>
                <a:spcPts val="0"/>
              </a:spcAft>
              <a:buClrTx/>
              <a:buSzTx/>
              <a:buFontTx/>
              <a:buNone/>
              <a:tabLst/>
              <a:defRPr/>
            </a:pPr>
            <a:r>
              <a:rPr kumimoji="0" lang="en-IN" sz="4399" b="0" i="0" u="none" strike="noStrike" kern="1200" cap="none" spc="0" normalizeH="0" baseline="0" noProof="0" dirty="0">
                <a:ln>
                  <a:noFill/>
                </a:ln>
                <a:solidFill>
                  <a:prstClr val="white"/>
                </a:solidFill>
                <a:effectLst/>
                <a:uLnTx/>
                <a:uFillTx/>
                <a:latin typeface="Century Gothic" panose="020B0502020202020204" pitchFamily="34" charset="0"/>
              </a:rPr>
              <a:t>WHO WE </a:t>
            </a:r>
            <a:r>
              <a:rPr kumimoji="0" lang="en-IN" sz="4399" b="1" i="0" u="none" strike="noStrike" kern="1200" cap="none" spc="0" normalizeH="0" baseline="0" noProof="0" dirty="0">
                <a:ln>
                  <a:noFill/>
                </a:ln>
                <a:solidFill>
                  <a:srgbClr val="9FC95D"/>
                </a:solidFill>
                <a:effectLst/>
                <a:uLnTx/>
                <a:uFillTx/>
                <a:latin typeface="Century Gothic" panose="020B0502020202020204" pitchFamily="34" charset="0"/>
              </a:rPr>
              <a:t>SERVE</a:t>
            </a:r>
          </a:p>
        </p:txBody>
      </p:sp>
      <p:sp>
        <p:nvSpPr>
          <p:cNvPr id="7" name="Footer Placeholder 3">
            <a:extLst>
              <a:ext uri="{FF2B5EF4-FFF2-40B4-BE49-F238E27FC236}">
                <a16:creationId xmlns:a16="http://schemas.microsoft.com/office/drawing/2014/main" id="{9C806A6E-B6BF-48AB-9343-F1065A3E4CC0}"/>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8" name="Slide Number Placeholder 4">
            <a:extLst>
              <a:ext uri="{FF2B5EF4-FFF2-40B4-BE49-F238E27FC236}">
                <a16:creationId xmlns:a16="http://schemas.microsoft.com/office/drawing/2014/main" id="{9BB1BDDC-5924-43B5-B8AA-E509E2B862E6}"/>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676846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DEE97DE8-6C2B-4625-B871-81FAFD8FA606}"/>
              </a:ext>
            </a:extLst>
          </p:cNvPr>
          <p:cNvSpPr/>
          <p:nvPr/>
        </p:nvSpPr>
        <p:spPr>
          <a:xfrm>
            <a:off x="1588" y="389627"/>
            <a:ext cx="4957957" cy="856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2" name="Content Placeholder 18">
            <a:extLst>
              <a:ext uri="{FF2B5EF4-FFF2-40B4-BE49-F238E27FC236}">
                <a16:creationId xmlns:a16="http://schemas.microsoft.com/office/drawing/2014/main" id="{E5FF284A-03D5-41B7-A8A8-CEBBC97818C4}"/>
              </a:ext>
            </a:extLst>
          </p:cNvPr>
          <p:cNvSpPr txBox="1">
            <a:spLocks/>
          </p:cNvSpPr>
          <p:nvPr/>
        </p:nvSpPr>
        <p:spPr>
          <a:xfrm>
            <a:off x="246090" y="1399218"/>
            <a:ext cx="4480579" cy="2109759"/>
          </a:xfrm>
          <a:prstGeom prst="rect">
            <a:avLst/>
          </a:prstGeom>
        </p:spPr>
        <p:txBody>
          <a:bodyPr>
            <a:normAutofit/>
          </a:bodyPr>
          <a:lstStyle>
            <a:lvl1pPr marL="0" indent="-182880" algn="l" defTabSz="1218987" rtl="0" eaLnBrk="1" latinLnBrk="0" hangingPunct="1">
              <a:spcBef>
                <a:spcPct val="20000"/>
              </a:spcBef>
              <a:buClr>
                <a:schemeClr val="accent2"/>
              </a:buClr>
              <a:buFont typeface="Wingdings" panose="05000000000000000000" pitchFamily="2" charset="2"/>
              <a:buChar char="§"/>
              <a:defRPr sz="2400" kern="12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182880" algn="l" defTabSz="1218987" rtl="0" eaLnBrk="1" latinLnBrk="0" hangingPunct="1">
              <a:spcBef>
                <a:spcPct val="20000"/>
              </a:spcBef>
              <a:buClr>
                <a:srgbClr val="000000"/>
              </a:buClr>
              <a:buFont typeface="Arial" pitchFamily="34" charset="0"/>
              <a:buChar char="–"/>
              <a:defRPr sz="2000" kern="120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685800" indent="-182880" algn="l" defTabSz="1218987" rtl="0" eaLnBrk="1" latinLnBrk="0" hangingPunct="1">
              <a:spcBef>
                <a:spcPct val="20000"/>
              </a:spcBef>
              <a:buClr>
                <a:schemeClr val="bg1">
                  <a:lumMod val="50000"/>
                </a:schemeClr>
              </a:buClr>
              <a:buFont typeface="Arial" pitchFamily="34" charset="0"/>
              <a:buChar char="•"/>
              <a:defRPr sz="1600" kern="120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3pPr>
            <a:lvl4pPr marL="2133227"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ct val="20000"/>
              </a:spcBef>
              <a:spcAft>
                <a:spcPts val="0"/>
              </a:spcAft>
              <a:buClr>
                <a:srgbClr val="1C4362"/>
              </a:buClr>
              <a:buSzTx/>
              <a:buFont typeface="Wingdings" panose="05000000000000000000" pitchFamily="2" charset="2"/>
              <a:buNone/>
              <a:tabLst/>
              <a:defRPr/>
            </a:pPr>
            <a:r>
              <a:rPr kumimoji="0" lang="en-US" sz="2400" b="0" i="0" u="none" strike="noStrike" kern="0" cap="none" spc="0" normalizeH="0" baseline="0" noProof="0" dirty="0">
                <a:ln>
                  <a:noFill/>
                </a:ln>
                <a:solidFill>
                  <a:prstClr val="black"/>
                </a:solidFill>
                <a:effectLst/>
                <a:uLnTx/>
                <a:uFillTx/>
                <a:latin typeface="Century Gothic" panose="020B0502020202020204" pitchFamily="34" charset="0"/>
              </a:rPr>
              <a:t>No-cost training, technical assistance, and resources </a:t>
            </a:r>
            <a:endParaRPr kumimoji="0" lang="en-IN" sz="24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43" name="Title 17">
            <a:extLst>
              <a:ext uri="{FF2B5EF4-FFF2-40B4-BE49-F238E27FC236}">
                <a16:creationId xmlns:a16="http://schemas.microsoft.com/office/drawing/2014/main" id="{BE4D6F92-DBF8-45E0-8B58-954ABAFEA6A0}"/>
              </a:ext>
            </a:extLst>
          </p:cNvPr>
          <p:cNvSpPr>
            <a:spLocks noGrp="1"/>
          </p:cNvSpPr>
          <p:nvPr>
            <p:ph type="title"/>
          </p:nvPr>
        </p:nvSpPr>
        <p:spPr>
          <a:xfrm>
            <a:off x="335361" y="332052"/>
            <a:ext cx="10969943" cy="929749"/>
          </a:xfrm>
        </p:spPr>
        <p:txBody>
          <a:bodyPr>
            <a:normAutofit/>
          </a:bodyPr>
          <a:lstStyle/>
          <a:p>
            <a:r>
              <a:rPr lang="en-IN" sz="4400" b="0" dirty="0">
                <a:solidFill>
                  <a:schemeClr val="bg1"/>
                </a:solidFill>
              </a:rPr>
              <a:t>OUR</a:t>
            </a:r>
            <a:r>
              <a:rPr lang="en-IN" sz="4400" dirty="0">
                <a:solidFill>
                  <a:schemeClr val="bg1"/>
                </a:solidFill>
              </a:rPr>
              <a:t> </a:t>
            </a:r>
            <a:r>
              <a:rPr lang="en-IN" sz="4400" dirty="0">
                <a:solidFill>
                  <a:schemeClr val="accent3"/>
                </a:solidFill>
              </a:rPr>
              <a:t>SERVICES</a:t>
            </a:r>
          </a:p>
        </p:txBody>
      </p:sp>
      <p:pic>
        <p:nvPicPr>
          <p:cNvPr id="137" name="Picture 136">
            <a:extLst>
              <a:ext uri="{FF2B5EF4-FFF2-40B4-BE49-F238E27FC236}">
                <a16:creationId xmlns:a16="http://schemas.microsoft.com/office/drawing/2014/main" id="{0D02AFBF-0246-4D62-8761-6A54907FB2A2}"/>
              </a:ext>
            </a:extLst>
          </p:cNvPr>
          <p:cNvPicPr>
            <a:picLocks noChangeAspect="1"/>
          </p:cNvPicPr>
          <p:nvPr/>
        </p:nvPicPr>
        <p:blipFill>
          <a:blip r:embed="rId2"/>
          <a:stretch>
            <a:fillRect/>
          </a:stretch>
        </p:blipFill>
        <p:spPr>
          <a:xfrm>
            <a:off x="5621202" y="466725"/>
            <a:ext cx="5934075" cy="5924550"/>
          </a:xfrm>
          <a:prstGeom prst="rect">
            <a:avLst/>
          </a:prstGeom>
        </p:spPr>
      </p:pic>
      <p:sp>
        <p:nvSpPr>
          <p:cNvPr id="6" name="Footer Placeholder 3">
            <a:extLst>
              <a:ext uri="{FF2B5EF4-FFF2-40B4-BE49-F238E27FC236}">
                <a16:creationId xmlns:a16="http://schemas.microsoft.com/office/drawing/2014/main" id="{6AC535FC-3868-4F80-BFE3-CBF163B0D9D8}"/>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7" name="Slide Number Placeholder 4">
            <a:extLst>
              <a:ext uri="{FF2B5EF4-FFF2-40B4-BE49-F238E27FC236}">
                <a16:creationId xmlns:a16="http://schemas.microsoft.com/office/drawing/2014/main" id="{8AADA6C5-F95B-432E-8F87-B15948B5123E}"/>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213532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8E78617-1978-40F3-B343-BE98EDA2D54C}"/>
              </a:ext>
            </a:extLst>
          </p:cNvPr>
          <p:cNvSpPr/>
          <p:nvPr/>
        </p:nvSpPr>
        <p:spPr>
          <a:xfrm>
            <a:off x="1589" y="268250"/>
            <a:ext cx="12188825" cy="856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a:solidFill>
                <a:prstClr val="white"/>
              </a:solidFill>
              <a:latin typeface="Calibri"/>
            </a:endParaRPr>
          </a:p>
        </p:txBody>
      </p:sp>
      <p:sp>
        <p:nvSpPr>
          <p:cNvPr id="51" name="Title 17">
            <a:extLst>
              <a:ext uri="{FF2B5EF4-FFF2-40B4-BE49-F238E27FC236}">
                <a16:creationId xmlns:a16="http://schemas.microsoft.com/office/drawing/2014/main" id="{BF076B4A-4454-4DA6-BB79-B571DB9D44E7}"/>
              </a:ext>
            </a:extLst>
          </p:cNvPr>
          <p:cNvSpPr txBox="1">
            <a:spLocks/>
          </p:cNvSpPr>
          <p:nvPr/>
        </p:nvSpPr>
        <p:spPr>
          <a:xfrm>
            <a:off x="47328" y="332656"/>
            <a:ext cx="12097344" cy="710896"/>
          </a:xfrm>
          <a:prstGeom prst="rect">
            <a:avLst/>
          </a:prstGeom>
        </p:spPr>
        <p:txBody>
          <a:bodyPr/>
          <a:lstStyle>
            <a:lvl1pPr algn="l" defTabSz="1218987" rtl="0" eaLnBrk="1" latinLnBrk="0" hangingPunct="1">
              <a:spcBef>
                <a:spcPct val="0"/>
              </a:spcBef>
              <a:buNone/>
              <a:defRPr sz="3600" b="1" kern="120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algn="ctr" defTabSz="1218621">
              <a:defRPr/>
            </a:pPr>
            <a:r>
              <a:rPr lang="en-IN" sz="4399" b="0" dirty="0">
                <a:solidFill>
                  <a:prstClr val="white"/>
                </a:solidFill>
              </a:rPr>
              <a:t>TODAY’S </a:t>
            </a:r>
            <a:r>
              <a:rPr lang="en-IN" sz="4399" dirty="0">
                <a:solidFill>
                  <a:srgbClr val="9FC95D"/>
                </a:solidFill>
              </a:rPr>
              <a:t>PRESENTERS</a:t>
            </a:r>
          </a:p>
        </p:txBody>
      </p:sp>
      <p:sp>
        <p:nvSpPr>
          <p:cNvPr id="9" name="Footer Placeholder 3">
            <a:extLst>
              <a:ext uri="{FF2B5EF4-FFF2-40B4-BE49-F238E27FC236}">
                <a16:creationId xmlns:a16="http://schemas.microsoft.com/office/drawing/2014/main" id="{AD4858D5-6948-454E-9131-BA6F2AF4F222}"/>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18621">
              <a:defRPr/>
            </a:pPr>
            <a:r>
              <a:rPr lang="en-US" dirty="0">
                <a:solidFill>
                  <a:srgbClr val="D4B0D4">
                    <a:lumMod val="50000"/>
                  </a:srgbClr>
                </a:solidFill>
                <a:latin typeface="Gill Sans MT" panose="020B0502020104020203"/>
              </a:rPr>
              <a:t>www.nttacmentalhealth.org</a:t>
            </a:r>
          </a:p>
        </p:txBody>
      </p:sp>
      <p:sp>
        <p:nvSpPr>
          <p:cNvPr id="10" name="Slide Number Placeholder 4">
            <a:extLst>
              <a:ext uri="{FF2B5EF4-FFF2-40B4-BE49-F238E27FC236}">
                <a16:creationId xmlns:a16="http://schemas.microsoft.com/office/drawing/2014/main" id="{A5C5C715-1EC5-4BD5-8D4C-B2649914DC20}"/>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18621">
              <a:defRPr/>
            </a:pPr>
            <a:fld id="{1F80C556-C773-4052-AF24-73BBB53F9F56}" type="slidenum">
              <a:rPr lang="en-US">
                <a:solidFill>
                  <a:srgbClr val="D4B0D4">
                    <a:lumMod val="50000"/>
                  </a:srgbClr>
                </a:solidFill>
                <a:latin typeface="Gill Sans MT" panose="020B0502020104020203"/>
              </a:rPr>
              <a:pPr defTabSz="1218621">
                <a:defRPr/>
              </a:pPr>
              <a:t>8</a:t>
            </a:fld>
            <a:endParaRPr lang="en-US" dirty="0">
              <a:solidFill>
                <a:srgbClr val="D4B0D4">
                  <a:lumMod val="50000"/>
                </a:srgbClr>
              </a:solidFill>
              <a:latin typeface="Gill Sans MT" panose="020B0502020104020203"/>
            </a:endParaRPr>
          </a:p>
        </p:txBody>
      </p:sp>
      <p:sp>
        <p:nvSpPr>
          <p:cNvPr id="13" name="Content Placeholder 2">
            <a:extLst>
              <a:ext uri="{FF2B5EF4-FFF2-40B4-BE49-F238E27FC236}">
                <a16:creationId xmlns:a16="http://schemas.microsoft.com/office/drawing/2014/main" id="{F53CC254-4877-45B1-8F0F-256AB2B8FA9A}"/>
              </a:ext>
            </a:extLst>
          </p:cNvPr>
          <p:cNvSpPr txBox="1">
            <a:spLocks/>
          </p:cNvSpPr>
          <p:nvPr/>
        </p:nvSpPr>
        <p:spPr>
          <a:xfrm>
            <a:off x="1952786" y="4764092"/>
            <a:ext cx="4339526" cy="1248179"/>
          </a:xfrm>
          <a:prstGeom prst="rect">
            <a:avLst/>
          </a:prstGeom>
        </p:spPr>
        <p:txBody>
          <a:bodyPr vert="horz" lIns="91416" tIns="45708" rIns="91416" bIns="45708" rtlCol="0" anchor="t">
            <a:normAutofit/>
          </a:bodyPr>
          <a:lstStyle>
            <a:lvl1pPr marL="306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Century Gothic" panose="020B0502020202020204" pitchFamily="34" charset="0"/>
                <a:ea typeface="+mn-ea"/>
                <a:cs typeface="+mn-cs"/>
              </a:defRPr>
            </a:lvl1pPr>
            <a:lvl2pPr marL="630000" indent="-182880" algn="l" defTabSz="457200" rtl="0" eaLnBrk="1" latinLnBrk="0" hangingPunct="1">
              <a:spcBef>
                <a:spcPct val="20000"/>
              </a:spcBef>
              <a:spcAft>
                <a:spcPts val="600"/>
              </a:spcAft>
              <a:buClr>
                <a:schemeClr val="accent4">
                  <a:lumMod val="50000"/>
                </a:schemeClr>
              </a:buClr>
              <a:buSzPct val="92000"/>
              <a:buFont typeface="Arial" panose="020B0604020202020204" pitchFamily="34" charset="0"/>
              <a:buChar char="•"/>
              <a:defRPr sz="1800" kern="1200">
                <a:solidFill>
                  <a:schemeClr val="accent4">
                    <a:lumMod val="50000"/>
                  </a:schemeClr>
                </a:solidFill>
                <a:latin typeface="Century Gothic" panose="020B0502020202020204" pitchFamily="34" charset="0"/>
                <a:ea typeface="+mn-ea"/>
                <a:cs typeface="+mn-cs"/>
              </a:defRPr>
            </a:lvl2pPr>
            <a:lvl3pPr marL="900000" indent="-182880" algn="l" defTabSz="457200" rtl="0" eaLnBrk="1" latinLnBrk="0" hangingPunct="1">
              <a:spcBef>
                <a:spcPct val="20000"/>
              </a:spcBef>
              <a:spcAft>
                <a:spcPts val="600"/>
              </a:spcAft>
              <a:buClr>
                <a:schemeClr val="accent1"/>
              </a:buClr>
              <a:buSzPct val="92000"/>
              <a:buFont typeface="Calibri" panose="020F0502020204030204" pitchFamily="34" charset="0"/>
              <a:buChar char="‒"/>
              <a:defRPr sz="1600" kern="1200">
                <a:solidFill>
                  <a:schemeClr val="accent2"/>
                </a:solidFill>
                <a:latin typeface="Century Gothic" panose="020B0502020202020204" pitchFamily="34" charset="0"/>
                <a:ea typeface="+mn-ea"/>
                <a:cs typeface="+mn-cs"/>
              </a:defRPr>
            </a:lvl3pPr>
            <a:lvl4pPr marL="1242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entury Gothic" panose="020B0502020202020204" pitchFamily="34" charset="0"/>
                <a:ea typeface="+mn-ea"/>
                <a:cs typeface="+mn-cs"/>
              </a:defRPr>
            </a:lvl4pPr>
            <a:lvl5pPr marL="1602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defTabSz="457063">
              <a:spcBef>
                <a:spcPts val="0"/>
              </a:spcBef>
              <a:spcAft>
                <a:spcPts val="0"/>
              </a:spcAft>
              <a:buClr>
                <a:srgbClr val="9FC95D"/>
              </a:buClr>
              <a:buNone/>
              <a:defRPr/>
            </a:pPr>
            <a:r>
              <a:rPr lang="en-US" b="1" dirty="0">
                <a:solidFill>
                  <a:srgbClr val="8A3F89"/>
                </a:solidFill>
              </a:rPr>
              <a:t>Johanna Bergan</a:t>
            </a:r>
          </a:p>
          <a:p>
            <a:pPr marL="0" indent="0" algn="ctr" defTabSz="457063">
              <a:spcBef>
                <a:spcPts val="0"/>
              </a:spcBef>
              <a:spcAft>
                <a:spcPts val="0"/>
              </a:spcAft>
              <a:buClr>
                <a:srgbClr val="9FC95D"/>
              </a:buClr>
              <a:buNone/>
              <a:defRPr/>
            </a:pPr>
            <a:r>
              <a:rPr lang="en-US" sz="1800" dirty="0">
                <a:solidFill>
                  <a:srgbClr val="1C4362"/>
                </a:solidFill>
              </a:rPr>
              <a:t>Executive Director</a:t>
            </a:r>
          </a:p>
          <a:p>
            <a:pPr marL="0" indent="0" algn="ctr" defTabSz="457063">
              <a:spcBef>
                <a:spcPts val="0"/>
              </a:spcBef>
              <a:spcAft>
                <a:spcPts val="0"/>
              </a:spcAft>
              <a:buClr>
                <a:srgbClr val="9FC95D"/>
              </a:buClr>
              <a:buNone/>
              <a:defRPr/>
            </a:pPr>
            <a:r>
              <a:rPr lang="en-US" sz="1800" dirty="0">
                <a:solidFill>
                  <a:srgbClr val="1C4362"/>
                </a:solidFill>
              </a:rPr>
              <a:t>Youth MOVE National</a:t>
            </a:r>
          </a:p>
          <a:p>
            <a:pPr marL="0" indent="0" algn="ctr" defTabSz="457063">
              <a:spcBef>
                <a:spcPts val="0"/>
              </a:spcBef>
              <a:spcAft>
                <a:spcPts val="0"/>
              </a:spcAft>
              <a:buClr>
                <a:srgbClr val="9FC95D"/>
              </a:buClr>
              <a:buNone/>
              <a:defRPr/>
            </a:pPr>
            <a:r>
              <a:rPr lang="en-US" sz="1800" dirty="0">
                <a:solidFill>
                  <a:srgbClr val="1C4362"/>
                </a:solidFill>
              </a:rPr>
              <a:t>Johanna@youthmovenational.org</a:t>
            </a:r>
          </a:p>
          <a:p>
            <a:pPr marL="0" indent="0" algn="ctr" defTabSz="457063">
              <a:spcBef>
                <a:spcPts val="0"/>
              </a:spcBef>
              <a:spcAft>
                <a:spcPts val="0"/>
              </a:spcAft>
              <a:buClr>
                <a:srgbClr val="9FC95D"/>
              </a:buClr>
              <a:buNone/>
              <a:defRPr/>
            </a:pPr>
            <a:endParaRPr lang="en-US" sz="1800" dirty="0">
              <a:solidFill>
                <a:srgbClr val="1C4362"/>
              </a:solidFill>
            </a:endParaRPr>
          </a:p>
        </p:txBody>
      </p:sp>
      <p:sp>
        <p:nvSpPr>
          <p:cNvPr id="11" name="Content Placeholder 2">
            <a:extLst>
              <a:ext uri="{FF2B5EF4-FFF2-40B4-BE49-F238E27FC236}">
                <a16:creationId xmlns:a16="http://schemas.microsoft.com/office/drawing/2014/main" id="{C352BA24-37BA-4384-AEA8-AEBBA405421E}"/>
              </a:ext>
            </a:extLst>
          </p:cNvPr>
          <p:cNvSpPr txBox="1">
            <a:spLocks/>
          </p:cNvSpPr>
          <p:nvPr/>
        </p:nvSpPr>
        <p:spPr>
          <a:xfrm>
            <a:off x="6292312" y="4847696"/>
            <a:ext cx="4225926" cy="1248179"/>
          </a:xfrm>
          <a:prstGeom prst="rect">
            <a:avLst/>
          </a:prstGeom>
        </p:spPr>
        <p:txBody>
          <a:bodyPr vert="horz" lIns="91416" tIns="45708" rIns="91416" bIns="45708" rtlCol="0" anchor="t">
            <a:normAutofit/>
          </a:bodyPr>
          <a:lstStyle>
            <a:lvl1pPr marL="306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Century Gothic" panose="020B0502020202020204" pitchFamily="34" charset="0"/>
                <a:ea typeface="+mn-ea"/>
                <a:cs typeface="+mn-cs"/>
              </a:defRPr>
            </a:lvl1pPr>
            <a:lvl2pPr marL="630000" indent="-182880" algn="l" defTabSz="457200" rtl="0" eaLnBrk="1" latinLnBrk="0" hangingPunct="1">
              <a:spcBef>
                <a:spcPct val="20000"/>
              </a:spcBef>
              <a:spcAft>
                <a:spcPts val="600"/>
              </a:spcAft>
              <a:buClr>
                <a:schemeClr val="accent4">
                  <a:lumMod val="50000"/>
                </a:schemeClr>
              </a:buClr>
              <a:buSzPct val="92000"/>
              <a:buFont typeface="Arial" panose="020B0604020202020204" pitchFamily="34" charset="0"/>
              <a:buChar char="•"/>
              <a:defRPr sz="1800" kern="1200">
                <a:solidFill>
                  <a:schemeClr val="accent4">
                    <a:lumMod val="50000"/>
                  </a:schemeClr>
                </a:solidFill>
                <a:latin typeface="Century Gothic" panose="020B0502020202020204" pitchFamily="34" charset="0"/>
                <a:ea typeface="+mn-ea"/>
                <a:cs typeface="+mn-cs"/>
              </a:defRPr>
            </a:lvl2pPr>
            <a:lvl3pPr marL="900000" indent="-182880" algn="l" defTabSz="457200" rtl="0" eaLnBrk="1" latinLnBrk="0" hangingPunct="1">
              <a:spcBef>
                <a:spcPct val="20000"/>
              </a:spcBef>
              <a:spcAft>
                <a:spcPts val="600"/>
              </a:spcAft>
              <a:buClr>
                <a:schemeClr val="accent1"/>
              </a:buClr>
              <a:buSzPct val="92000"/>
              <a:buFont typeface="Calibri" panose="020F0502020204030204" pitchFamily="34" charset="0"/>
              <a:buChar char="‒"/>
              <a:defRPr sz="1600" kern="1200">
                <a:solidFill>
                  <a:schemeClr val="accent2"/>
                </a:solidFill>
                <a:latin typeface="Century Gothic" panose="020B0502020202020204" pitchFamily="34" charset="0"/>
                <a:ea typeface="+mn-ea"/>
                <a:cs typeface="+mn-cs"/>
              </a:defRPr>
            </a:lvl3pPr>
            <a:lvl4pPr marL="1242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entury Gothic" panose="020B0502020202020204" pitchFamily="34" charset="0"/>
                <a:ea typeface="+mn-ea"/>
                <a:cs typeface="+mn-cs"/>
              </a:defRPr>
            </a:lvl4pPr>
            <a:lvl5pPr marL="1602000" indent="-18288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Century Gothic" panose="020B0502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defTabSz="457063">
              <a:spcBef>
                <a:spcPts val="0"/>
              </a:spcBef>
              <a:spcAft>
                <a:spcPts val="0"/>
              </a:spcAft>
              <a:buClr>
                <a:srgbClr val="9FC95D"/>
              </a:buClr>
              <a:buNone/>
              <a:defRPr/>
            </a:pPr>
            <a:r>
              <a:rPr lang="en-US" b="1" dirty="0">
                <a:solidFill>
                  <a:srgbClr val="8A3F89"/>
                </a:solidFill>
              </a:rPr>
              <a:t>Jasmine Boatwright</a:t>
            </a:r>
          </a:p>
          <a:p>
            <a:pPr marL="0" indent="0" algn="ctr" defTabSz="457063">
              <a:spcBef>
                <a:spcPts val="0"/>
              </a:spcBef>
              <a:spcAft>
                <a:spcPts val="0"/>
              </a:spcAft>
              <a:buClr>
                <a:srgbClr val="9FC95D"/>
              </a:buClr>
              <a:buNone/>
              <a:defRPr/>
            </a:pPr>
            <a:r>
              <a:rPr lang="en-US" sz="1800" dirty="0">
                <a:solidFill>
                  <a:srgbClr val="1C4362"/>
                </a:solidFill>
              </a:rPr>
              <a:t>Youth Program Coordinator</a:t>
            </a:r>
          </a:p>
          <a:p>
            <a:pPr marL="0" indent="0" algn="ctr" defTabSz="457063">
              <a:spcBef>
                <a:spcPts val="0"/>
              </a:spcBef>
              <a:spcAft>
                <a:spcPts val="0"/>
              </a:spcAft>
              <a:buClr>
                <a:srgbClr val="9FC95D"/>
              </a:buClr>
              <a:buNone/>
              <a:defRPr/>
            </a:pPr>
            <a:r>
              <a:rPr lang="en-US" sz="1800" dirty="0">
                <a:solidFill>
                  <a:srgbClr val="1C4362"/>
                </a:solidFill>
              </a:rPr>
              <a:t>Youth MOVE National</a:t>
            </a:r>
          </a:p>
          <a:p>
            <a:pPr marL="0" indent="0" algn="ctr" defTabSz="457063">
              <a:spcBef>
                <a:spcPts val="0"/>
              </a:spcBef>
              <a:spcAft>
                <a:spcPts val="0"/>
              </a:spcAft>
              <a:buClr>
                <a:srgbClr val="9FC95D"/>
              </a:buClr>
              <a:buNone/>
              <a:defRPr/>
            </a:pPr>
            <a:r>
              <a:rPr lang="en-US" sz="1800" dirty="0">
                <a:solidFill>
                  <a:srgbClr val="1C4362"/>
                </a:solidFill>
              </a:rPr>
              <a:t>Jasmine@youthmovenational.org</a:t>
            </a:r>
          </a:p>
          <a:p>
            <a:pPr marL="0" indent="0" algn="ctr" defTabSz="457063">
              <a:spcBef>
                <a:spcPts val="0"/>
              </a:spcBef>
              <a:spcAft>
                <a:spcPts val="0"/>
              </a:spcAft>
              <a:buClr>
                <a:srgbClr val="9FC95D"/>
              </a:buClr>
              <a:buNone/>
              <a:defRPr/>
            </a:pPr>
            <a:endParaRPr lang="en-US" sz="1800" dirty="0">
              <a:solidFill>
                <a:srgbClr val="1C436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241" y="1516700"/>
            <a:ext cx="2975352" cy="29753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509" y="1516700"/>
            <a:ext cx="2386080" cy="2939040"/>
          </a:xfrm>
          <a:prstGeom prst="rect">
            <a:avLst/>
          </a:prstGeom>
        </p:spPr>
      </p:pic>
    </p:spTree>
    <p:extLst>
      <p:ext uri="{BB962C8B-B14F-4D97-AF65-F5344CB8AC3E}">
        <p14:creationId xmlns:p14="http://schemas.microsoft.com/office/powerpoint/2010/main" val="344224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7CD3F-8446-4FC8-849B-A88617F29EF8}"/>
              </a:ext>
            </a:extLst>
          </p:cNvPr>
          <p:cNvSpPr>
            <a:spLocks noGrp="1"/>
          </p:cNvSpPr>
          <p:nvPr>
            <p:ph idx="1"/>
          </p:nvPr>
        </p:nvSpPr>
        <p:spPr>
          <a:xfrm>
            <a:off x="549936" y="1268760"/>
            <a:ext cx="6142694" cy="4968552"/>
          </a:xfrm>
        </p:spPr>
        <p:txBody>
          <a:bodyPr/>
          <a:lstStyle/>
          <a:p>
            <a:pPr lvl="0" indent="0">
              <a:spcBef>
                <a:spcPts val="0"/>
              </a:spcBef>
              <a:buNone/>
            </a:pPr>
            <a:r>
              <a:rPr lang="en-US" dirty="0">
                <a:solidFill>
                  <a:schemeClr val="tx1"/>
                </a:solidFill>
              </a:rPr>
              <a:t>These learning sessions are designed for youth run programs and  organizations.</a:t>
            </a:r>
          </a:p>
          <a:p>
            <a:pPr lvl="0" indent="0">
              <a:spcBef>
                <a:spcPts val="0"/>
              </a:spcBef>
              <a:buNone/>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Youth run organizations are controlled and managed by youth with lived experience in youth serving systems and are dedicated to improving these systems to be youth-driven.</a:t>
            </a:r>
            <a:endParaRPr lang="en-US" b="1" dirty="0">
              <a:solidFill>
                <a:schemeClr val="tx1"/>
              </a:solidFill>
            </a:endParaRPr>
          </a:p>
          <a:p>
            <a:pPr lvl="0" indent="0">
              <a:spcBef>
                <a:spcPts val="1200"/>
              </a:spcBef>
              <a:buNone/>
            </a:pPr>
            <a:endParaRPr lang="en-US" dirty="0">
              <a:solidFill>
                <a:schemeClr val="tx1"/>
              </a:solidFill>
            </a:endParaRPr>
          </a:p>
          <a:p>
            <a:pPr lvl="0" indent="0">
              <a:spcBef>
                <a:spcPts val="1200"/>
              </a:spcBef>
              <a:buNone/>
            </a:pPr>
            <a:r>
              <a:rPr lang="en-US" dirty="0">
                <a:solidFill>
                  <a:schemeClr val="tx1"/>
                </a:solidFill>
              </a:rPr>
              <a:t>Youth run organizations operate in many ways and offer diverse programming including:</a:t>
            </a:r>
          </a:p>
          <a:p>
            <a:pPr lvl="0" indent="0">
              <a:spcBef>
                <a:spcPts val="0"/>
              </a:spcBef>
              <a:buNone/>
            </a:pPr>
            <a:endParaRPr lang="en-US" dirty="0"/>
          </a:p>
          <a:p>
            <a:pPr lvl="0" indent="0">
              <a:spcBef>
                <a:spcPts val="1200"/>
              </a:spcBef>
              <a:spcAft>
                <a:spcPts val="1200"/>
              </a:spcAft>
              <a:buNone/>
            </a:pPr>
            <a:r>
              <a:rPr lang="en-US" u="sng" dirty="0">
                <a:solidFill>
                  <a:schemeClr val="hlink"/>
                </a:solidFill>
                <a:hlinkClick r:id="rId3"/>
              </a:rPr>
              <a:t>Youth Driven Program Purpose Areas</a:t>
            </a:r>
            <a:r>
              <a:rPr lang="en-US" dirty="0"/>
              <a:t> </a:t>
            </a:r>
          </a:p>
          <a:p>
            <a:pPr indent="0">
              <a:buNone/>
            </a:pPr>
            <a:endParaRPr lang="en-US" dirty="0"/>
          </a:p>
        </p:txBody>
      </p:sp>
      <p:sp>
        <p:nvSpPr>
          <p:cNvPr id="3" name="Title 2">
            <a:extLst>
              <a:ext uri="{FF2B5EF4-FFF2-40B4-BE49-F238E27FC236}">
                <a16:creationId xmlns:a16="http://schemas.microsoft.com/office/drawing/2014/main" id="{4329576A-5E14-4C92-90B3-BCECFCC782E1}"/>
              </a:ext>
            </a:extLst>
          </p:cNvPr>
          <p:cNvSpPr>
            <a:spLocks noGrp="1"/>
          </p:cNvSpPr>
          <p:nvPr>
            <p:ph type="title"/>
          </p:nvPr>
        </p:nvSpPr>
        <p:spPr/>
        <p:txBody>
          <a:bodyPr/>
          <a:lstStyle/>
          <a:p>
            <a:r>
              <a:rPr lang="en-US" dirty="0"/>
              <a:t>Learning for Youth Run Organizations</a:t>
            </a:r>
          </a:p>
        </p:txBody>
      </p:sp>
      <p:sp>
        <p:nvSpPr>
          <p:cNvPr id="4" name="Footer Placeholder 3">
            <a:extLst>
              <a:ext uri="{FF2B5EF4-FFF2-40B4-BE49-F238E27FC236}">
                <a16:creationId xmlns:a16="http://schemas.microsoft.com/office/drawing/2014/main" id="{2FF0BA9E-C162-4F5A-BE7B-6C971987B0ED}"/>
              </a:ext>
            </a:extLst>
          </p:cNvPr>
          <p:cNvSpPr txBox="1">
            <a:spLocks/>
          </p:cNvSpPr>
          <p:nvPr/>
        </p:nvSpPr>
        <p:spPr>
          <a:xfrm>
            <a:off x="582628" y="6369062"/>
            <a:ext cx="8926244" cy="365030"/>
          </a:xfrm>
          <a:prstGeom prst="rect">
            <a:avLst/>
          </a:prstGeom>
        </p:spPr>
        <p:txBody>
          <a:bodyPr vert="horz" lIns="91416" tIns="45708" rIns="91416" bIns="45708" rtlCol="0" anchor="ctr"/>
          <a:lstStyle>
            <a:defPPr>
              <a:defRPr lang="en-US"/>
            </a:defPPr>
            <a:lvl1pPr marL="0" algn="l" defTabSz="1218987" rtl="0" eaLnBrk="1" latinLnBrk="0" hangingPunct="1">
              <a:defRPr sz="1100" kern="1200" cap="all">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D4B0D4">
                    <a:lumMod val="50000"/>
                  </a:srgbClr>
                </a:solidFill>
                <a:effectLst/>
                <a:uLnTx/>
                <a:uFillTx/>
                <a:latin typeface="Gill Sans MT" panose="020B0502020104020203"/>
                <a:ea typeface="+mn-ea"/>
                <a:cs typeface="+mn-cs"/>
              </a:rPr>
              <a:t>www.nttacmentalhealth.org</a:t>
            </a:r>
          </a:p>
        </p:txBody>
      </p:sp>
      <p:sp>
        <p:nvSpPr>
          <p:cNvPr id="5" name="Slide Number Placeholder 4">
            <a:extLst>
              <a:ext uri="{FF2B5EF4-FFF2-40B4-BE49-F238E27FC236}">
                <a16:creationId xmlns:a16="http://schemas.microsoft.com/office/drawing/2014/main" id="{C78D55AD-593C-4C11-927C-8A6F32383196}"/>
              </a:ext>
            </a:extLst>
          </p:cNvPr>
          <p:cNvSpPr txBox="1">
            <a:spLocks/>
          </p:cNvSpPr>
          <p:nvPr/>
        </p:nvSpPr>
        <p:spPr>
          <a:xfrm>
            <a:off x="10864750" y="6373386"/>
            <a:ext cx="1052234" cy="365030"/>
          </a:xfrm>
          <a:prstGeom prst="rect">
            <a:avLst/>
          </a:prstGeom>
        </p:spPr>
        <p:txBody>
          <a:bodyPr vert="horz" lIns="91416" tIns="45708" rIns="91416" bIns="45708" rtlCol="0" anchor="ctr"/>
          <a:lstStyle>
            <a:defPPr>
              <a:defRPr lang="en-US"/>
            </a:defPPr>
            <a:lvl1pPr marL="0" algn="r" defTabSz="1218987" rtl="0" eaLnBrk="1" latinLnBrk="0" hangingPunct="1">
              <a:defRPr sz="1100" kern="1200">
                <a:solidFill>
                  <a:schemeClr val="accent4">
                    <a:lumMod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1F80C556-C773-4052-AF24-73BBB53F9F56}" type="slidenum">
              <a:rPr kumimoji="0" lang="en-US" sz="1100" b="0" i="0" u="none" strike="noStrike" kern="1200" cap="none" spc="0" normalizeH="0" baseline="0" noProof="0">
                <a:ln>
                  <a:noFill/>
                </a:ln>
                <a:solidFill>
                  <a:srgbClr val="D4B0D4">
                    <a:lumMod val="50000"/>
                  </a:srgbClr>
                </a:solidFill>
                <a:effectLst/>
                <a:uLnTx/>
                <a:uFillTx/>
                <a:latin typeface="Gill Sans MT" panose="020B0502020104020203"/>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D4B0D4">
                  <a:lumMod val="50000"/>
                </a:srgbClr>
              </a:solidFill>
              <a:effectLst/>
              <a:uLnTx/>
              <a:uFillTx/>
              <a:latin typeface="Gill Sans MT" panose="020B0502020104020203"/>
              <a:ea typeface="+mn-ea"/>
              <a:cs typeface="+mn-cs"/>
            </a:endParaRPr>
          </a:p>
        </p:txBody>
      </p:sp>
      <p:pic>
        <p:nvPicPr>
          <p:cNvPr id="6" name="Shape 323"/>
          <p:cNvPicPr preferRelativeResize="0"/>
          <p:nvPr/>
        </p:nvPicPr>
        <p:blipFill>
          <a:blip r:embed="rId4">
            <a:alphaModFix/>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6099243" y="1704103"/>
            <a:ext cx="6423985" cy="4948502"/>
          </a:xfrm>
          <a:prstGeom prst="rect">
            <a:avLst/>
          </a:prstGeom>
          <a:noFill/>
          <a:ln>
            <a:noFill/>
          </a:ln>
        </p:spPr>
      </p:pic>
    </p:spTree>
    <p:extLst>
      <p:ext uri="{BB962C8B-B14F-4D97-AF65-F5344CB8AC3E}">
        <p14:creationId xmlns:p14="http://schemas.microsoft.com/office/powerpoint/2010/main" val="1484250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8">
      <a:dk1>
        <a:sysClr val="windowText" lastClr="000000"/>
      </a:dk1>
      <a:lt1>
        <a:sysClr val="window" lastClr="FFFFFF"/>
      </a:lt1>
      <a:dk2>
        <a:srgbClr val="9FC95D"/>
      </a:dk2>
      <a:lt2>
        <a:srgbClr val="FFFFFF"/>
      </a:lt2>
      <a:accent1>
        <a:srgbClr val="8A3F89"/>
      </a:accent1>
      <a:accent2>
        <a:srgbClr val="1C4362"/>
      </a:accent2>
      <a:accent3>
        <a:srgbClr val="9FC95D"/>
      </a:accent3>
      <a:accent4>
        <a:srgbClr val="D4B0D4"/>
      </a:accent4>
      <a:accent5>
        <a:srgbClr val="D8E9BE"/>
      </a:accent5>
      <a:accent6>
        <a:srgbClr val="346FA5"/>
      </a:accent6>
      <a:hlink>
        <a:srgbClr val="0000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57F2A4AF68848AE63A08EDBC7DED3" ma:contentTypeVersion="13" ma:contentTypeDescription="Create a new document." ma:contentTypeScope="" ma:versionID="37f3e32db98132ed813dfd98586a05a8">
  <xsd:schema xmlns:xsd="http://www.w3.org/2001/XMLSchema" xmlns:xs="http://www.w3.org/2001/XMLSchema" xmlns:p="http://schemas.microsoft.com/office/2006/metadata/properties" xmlns:ns2="1ad447bf-4de5-4853-98f5-44a4127aa052" xmlns:ns3="85e1920f-b73f-4559-a422-0763bff49e69" targetNamespace="http://schemas.microsoft.com/office/2006/metadata/properties" ma:root="true" ma:fieldsID="60c7444092ebe6f4247b8a246255a6ca" ns2:_="" ns3:_="">
    <xsd:import namespace="1ad447bf-4de5-4853-98f5-44a4127aa052"/>
    <xsd:import namespace="85e1920f-b73f-4559-a422-0763bff49e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447bf-4de5-4853-98f5-44a4127aa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e1920f-b73f-4559-a422-0763bff49e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D1CB50-6FBF-4BA4-8D6E-74EB3CDF8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447bf-4de5-4853-98f5-44a4127aa052"/>
    <ds:schemaRef ds:uri="85e1920f-b73f-4559-a422-0763bff49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F42AA5-A496-4FE0-B243-B9C03B9FF1A4}">
  <ds:schemaRefs>
    <ds:schemaRef ds:uri="http://schemas.microsoft.com/sharepoint/v3/contenttype/forms"/>
  </ds:schemaRefs>
</ds:datastoreItem>
</file>

<file path=customXml/itemProps3.xml><?xml version="1.0" encoding="utf-8"?>
<ds:datastoreItem xmlns:ds="http://schemas.openxmlformats.org/officeDocument/2006/customXml" ds:itemID="{0E382BB0-0673-47CC-B1E3-6C17FA9CFEB6}">
  <ds:schemaRefs>
    <ds:schemaRef ds:uri="http://purl.org/dc/elements/1.1/"/>
    <ds:schemaRef ds:uri="http://schemas.microsoft.com/office/2006/metadata/properties"/>
    <ds:schemaRef ds:uri="http://purl.org/dc/terms/"/>
    <ds:schemaRef ds:uri="1ad447bf-4de5-4853-98f5-44a4127aa052"/>
    <ds:schemaRef ds:uri="http://schemas.microsoft.com/office/2006/documentManagement/types"/>
    <ds:schemaRef ds:uri="http://schemas.microsoft.com/office/infopath/2007/PartnerControls"/>
    <ds:schemaRef ds:uri="http://schemas.openxmlformats.org/package/2006/metadata/core-properties"/>
    <ds:schemaRef ds:uri="85e1920f-b73f-4559-a422-0763bff49e6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1340</TotalTime>
  <Words>1138</Words>
  <Application>Microsoft Office PowerPoint</Application>
  <PresentationFormat>Widescreen</PresentationFormat>
  <Paragraphs>260</Paragraphs>
  <Slides>22</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Yu Gothic UI Semibold</vt:lpstr>
      <vt:lpstr>Arial</vt:lpstr>
      <vt:lpstr>Calibri</vt:lpstr>
      <vt:lpstr>Century Gothic</vt:lpstr>
      <vt:lpstr>Galdeano</vt:lpstr>
      <vt:lpstr>Gill Sans MT</vt:lpstr>
      <vt:lpstr>Open Sans</vt:lpstr>
      <vt:lpstr>Quattrocento Sans</vt:lpstr>
      <vt:lpstr>Source Sans Pro</vt:lpstr>
      <vt:lpstr>Wingdings</vt:lpstr>
      <vt:lpstr>Wingdings 2</vt:lpstr>
      <vt:lpstr>Office Theme</vt:lpstr>
      <vt:lpstr>Financial Sustainability for Youth Run Programs Session One</vt:lpstr>
      <vt:lpstr>PowerPoint Presentation</vt:lpstr>
      <vt:lpstr>NTTAC Overview</vt:lpstr>
      <vt:lpstr>PowerPoint Presentation</vt:lpstr>
      <vt:lpstr>PowerPoint Presentation</vt:lpstr>
      <vt:lpstr>PowerPoint Presentation</vt:lpstr>
      <vt:lpstr>OUR SERVICES</vt:lpstr>
      <vt:lpstr>PowerPoint Presentation</vt:lpstr>
      <vt:lpstr>Learning for Youth Run Organizations</vt:lpstr>
      <vt:lpstr>PowerPoint Presentation</vt:lpstr>
      <vt:lpstr>What is Sustainability?</vt:lpstr>
      <vt:lpstr>The Importance of Logic Models</vt:lpstr>
      <vt:lpstr>Theory of Change Logic Model</vt:lpstr>
      <vt:lpstr>The Importance of Strategic Planning</vt:lpstr>
      <vt:lpstr>Why Evaluate?</vt:lpstr>
      <vt:lpstr>Evaluation Cycle</vt:lpstr>
      <vt:lpstr>Key Steps for Partnership Development</vt:lpstr>
      <vt:lpstr>Document Your Partnerships</vt:lpstr>
      <vt:lpstr>Recommended Next Steps</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Sireyia</dc:creator>
  <cp:lastModifiedBy>Johanna Bergan</cp:lastModifiedBy>
  <cp:revision>141</cp:revision>
  <dcterms:created xsi:type="dcterms:W3CDTF">2021-05-17T14:47:43Z</dcterms:created>
  <dcterms:modified xsi:type="dcterms:W3CDTF">2022-01-07T17:24:26Z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0x010100EC357F2A4AF68848AE63A08EDBC7DED3</vt:lpwstr>
  </property>
</Properties>
</file>